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entury" panose="02040604050505020304" pitchFamily="18" charset="0"/>
      <p:regular r:id="rId32"/>
    </p:embeddedFont>
    <p:embeddedFont>
      <p:font typeface="Helvetica Neue" panose="02000503000000020004" pitchFamily="2" charset="0"/>
      <p:regular r:id="rId33"/>
      <p:bold r:id="rId34"/>
      <p:italic r:id="rId35"/>
      <p:boldItalic r:id="rId36"/>
    </p:embeddedFont>
    <p:embeddedFont>
      <p:font typeface="Libre Baskerville" panose="02000000000000000000" pitchFamily="2" charset="0"/>
      <p:regular r:id="rId37"/>
      <p:bold r:id="rId38"/>
      <p:italic r:id="rId39"/>
    </p:embeddedFont>
    <p:embeddedFont>
      <p:font typeface="Montserrat SemiBold"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40">
          <p15:clr>
            <a:srgbClr val="74777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14"/>
    <p:restoredTop sz="94641"/>
  </p:normalViewPr>
  <p:slideViewPr>
    <p:cSldViewPr snapToGrid="0">
      <p:cViewPr varScale="1">
        <p:scale>
          <a:sx n="175" d="100"/>
          <a:sy n="175" d="100"/>
        </p:scale>
        <p:origin x="904" y="168"/>
      </p:cViewPr>
      <p:guideLst>
        <p:guide orient="horz" pos="14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66ef26a0b1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66ef26a0b1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dirty="0">
                <a:solidFill>
                  <a:schemeClr val="dk1"/>
                </a:solidFill>
                <a:latin typeface="Calibri"/>
                <a:ea typeface="Calibri"/>
                <a:cs typeface="Calibri"/>
                <a:sym typeface="Calibri"/>
              </a:rPr>
              <a:t>So here’s the bottom line.  While each county office functions independently, county government works best when all the offices work together.  That’s why you don’t see as much politics in the county courthouse as you see in Austin and Washington.  County officials have to participate in the political process to get elected, but once we’re in office, we have a responsibility to work together to deliver services to you – without regard to partisan politics.</a:t>
            </a:r>
            <a:endParaRPr dirty="0">
              <a:solidFill>
                <a:schemeClr val="dk1"/>
              </a:solidFill>
            </a:endParaRPr>
          </a:p>
          <a:p>
            <a:pPr marL="0" lvl="0" indent="0" algn="l" rtl="0">
              <a:spcBef>
                <a:spcPts val="0"/>
              </a:spcBef>
              <a:spcAft>
                <a:spcPts val="0"/>
              </a:spcAft>
              <a:buNone/>
            </a:pPr>
            <a:endParaRPr sz="1300" dirty="0">
              <a:solidFill>
                <a:schemeClr val="dk1"/>
              </a:solidFill>
              <a:latin typeface="Calibri"/>
              <a:ea typeface="Calibri"/>
              <a:cs typeface="Calibri"/>
              <a:sym typeface="Calibri"/>
            </a:endParaRPr>
          </a:p>
          <a:p>
            <a:pPr marL="0" lvl="0" indent="0" algn="l" rtl="0">
              <a:spcBef>
                <a:spcPts val="0"/>
              </a:spcBef>
              <a:spcAft>
                <a:spcPts val="0"/>
              </a:spcAft>
              <a:buNone/>
            </a:pPr>
            <a:endParaRPr sz="13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66b19cddfa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66b19cddf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Another extremely important function that helps maintain order in our society is the recording of documents such as deeds, birth certificates, death certificates, marriage licenses, wills and other instruments.  Once again, counties deliver!  Can you imagine the chaos if we did not have an effective system for recording all these records?  The story of your life, and the history of your family, is recorded at the courthouse.</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66b19cddfa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66b19cddf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Counties are responsible for conducting elections – and not just elections for county offices, but state and federal elections as well.  This entails everything from voter registration to drawing the lines for voting precincts, to holding the election and counting the ballots and certifying the results.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6139cf044f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6139cf044f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Counties have a very important role to play in emergency management.  Like many other states, Texas employs an emergency management structure that moves from the ground level upward to the state level, as required by the extent of the disaster.  Under Texas law, the County Judge serves as emergency management director, and has the authority to declare a local state of emergency.  During an emergency, the local governments are expected to use their own resources first.  If local resources are insufficient, the county may request help from the state.  In emergency management, the first goal is to </a:t>
            </a:r>
            <a:r>
              <a:rPr lang="en" sz="1300" b="1" i="1">
                <a:solidFill>
                  <a:schemeClr val="dk1"/>
                </a:solidFill>
                <a:latin typeface="Calibri"/>
                <a:ea typeface="Calibri"/>
                <a:cs typeface="Calibri"/>
                <a:sym typeface="Calibri"/>
              </a:rPr>
              <a:t>prevent</a:t>
            </a:r>
            <a:r>
              <a:rPr lang="en" sz="1300">
                <a:solidFill>
                  <a:schemeClr val="dk1"/>
                </a:solidFill>
                <a:latin typeface="Calibri"/>
                <a:ea typeface="Calibri"/>
                <a:cs typeface="Calibri"/>
                <a:sym typeface="Calibri"/>
              </a:rPr>
              <a:t> a disaster from occurring.  A burn ban is a good example of a preventive measure.  The next goal is to be </a:t>
            </a:r>
            <a:r>
              <a:rPr lang="en" sz="1300" b="1" i="1">
                <a:solidFill>
                  <a:schemeClr val="dk1"/>
                </a:solidFill>
                <a:latin typeface="Calibri"/>
                <a:ea typeface="Calibri"/>
                <a:cs typeface="Calibri"/>
                <a:sym typeface="Calibri"/>
              </a:rPr>
              <a:t>prepared</a:t>
            </a:r>
            <a:r>
              <a:rPr lang="en" sz="1300">
                <a:solidFill>
                  <a:schemeClr val="dk1"/>
                </a:solidFill>
                <a:latin typeface="Calibri"/>
                <a:ea typeface="Calibri"/>
                <a:cs typeface="Calibri"/>
                <a:sym typeface="Calibri"/>
              </a:rPr>
              <a:t> for when something occurs, ready to respond to the disaster, and recover from its effects.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66b19cddfa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66b19cddfa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Registration of motor vehicles, boats and trailers is another important function that counties provide for the state.  Even though you pay these fees to the county, remember that the county keeps only a small portion.  Most of it goes to the state.</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6139cf044f_0_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6139cf044f_0_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r>
              <a:rPr lang="en" sz="1300">
                <a:solidFill>
                  <a:schemeClr val="dk1"/>
                </a:solidFill>
                <a:latin typeface="Calibri"/>
                <a:ea typeface="Calibri"/>
                <a:cs typeface="Calibri"/>
                <a:sym typeface="Calibri"/>
              </a:rPr>
              <a:t>Under Texas law, counties are responsible for indigent health care.  (If a hospital district exists within the county, then the hospital district is responsible to provide this care for the residents of that district</a:t>
            </a:r>
            <a:r>
              <a:rPr lang="en" sz="1300" b="1" i="1">
                <a:solidFill>
                  <a:schemeClr val="dk1"/>
                </a:solidFill>
                <a:latin typeface="Calibri"/>
                <a:ea typeface="Calibri"/>
                <a:cs typeface="Calibri"/>
                <a:sym typeface="Calibri"/>
              </a:rPr>
              <a:t>.</a:t>
            </a:r>
            <a:r>
              <a:rPr lang="en" sz="1300">
                <a:solidFill>
                  <a:schemeClr val="dk1"/>
                </a:solidFill>
                <a:latin typeface="Calibri"/>
                <a:ea typeface="Calibri"/>
                <a:cs typeface="Calibri"/>
                <a:sym typeface="Calibri"/>
              </a:rPr>
              <a:t>)</a:t>
            </a:r>
            <a:endParaRPr sz="13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6139cf044f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6139cf044f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Let’s look at the various county offices and their responsibilities.  The </a:t>
            </a:r>
            <a:r>
              <a:rPr lang="en" sz="1300" b="1">
                <a:solidFill>
                  <a:schemeClr val="dk1"/>
                </a:solidFill>
                <a:latin typeface="Calibri"/>
                <a:ea typeface="Calibri"/>
                <a:cs typeface="Calibri"/>
                <a:sym typeface="Calibri"/>
              </a:rPr>
              <a:t>Commissioners Court</a:t>
            </a:r>
            <a:r>
              <a:rPr lang="en" sz="1300">
                <a:solidFill>
                  <a:schemeClr val="dk1"/>
                </a:solidFill>
                <a:latin typeface="Calibri"/>
                <a:ea typeface="Calibri"/>
                <a:cs typeface="Calibri"/>
                <a:sym typeface="Calibri"/>
              </a:rPr>
              <a:t> is the body that conducts the general business of the county.  It’s made up the four County Commissioners and the County Judge.  While the Judge is the presiding officer, all five members have an equal voice and an equal vote.  The Court is responsible for adopting the county’s budget and setting the tax rate necessary to fund the budget.  The Court also approves all purchases, is responsible for providing and maintaining all county buildings, and has exclusive authority to approve contracts for the county.  The Court sets all salaries.  However, it does not have authority to choose the personnel who work in the other county offices.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6139cf044f_0_1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6139cf044f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County Judge</a:t>
            </a:r>
            <a:r>
              <a:rPr lang="en" sz="1300">
                <a:solidFill>
                  <a:schemeClr val="dk1"/>
                </a:solidFill>
                <a:latin typeface="Calibri"/>
                <a:ea typeface="Calibri"/>
                <a:cs typeface="Calibri"/>
                <a:sym typeface="Calibri"/>
              </a:rPr>
              <a:t> is the presiding officer of the Commissioners Court and wears many other hats.  In most counties, he or she serves as the budget officer and is responsible for drafting the proposed budget which is then subject to the action of the full Commissioners Court.  The Judge serves as the director of emergency management.  And in most counties, the Judge has broad judicial duties that include presiding over more serious misdemeanor cases and civil cases where up to $10,000 is in dispute.  Most County Judges hear probate matters such as wills and guardianships, and also hear appeals from the Justice of the Peace Court.</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6139cf044f_0_1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6139cf044f_0_1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b="1">
                <a:solidFill>
                  <a:schemeClr val="dk1"/>
                </a:solidFill>
                <a:latin typeface="Calibri"/>
                <a:ea typeface="Calibri"/>
                <a:cs typeface="Calibri"/>
                <a:sym typeface="Calibri"/>
              </a:rPr>
              <a:t>County Commissioners</a:t>
            </a:r>
            <a:r>
              <a:rPr lang="en" sz="1300">
                <a:solidFill>
                  <a:schemeClr val="dk1"/>
                </a:solidFill>
                <a:latin typeface="Calibri"/>
                <a:ea typeface="Calibri"/>
                <a:cs typeface="Calibri"/>
                <a:sym typeface="Calibri"/>
              </a:rPr>
              <a:t> have broad policy making authority as members of the Commissioners Court.  In addition, in counties that have the precinct road and bridge system in place, each Commissioner is responsible for building and maintaining the county roads and bridges within his or her precinct.</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6139cf044f_0_1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36139cf044f_0_1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Duties can vary from county to county, but in most instances, the </a:t>
            </a:r>
            <a:r>
              <a:rPr lang="en" sz="1300" b="1">
                <a:solidFill>
                  <a:schemeClr val="dk1"/>
                </a:solidFill>
                <a:latin typeface="Calibri"/>
                <a:ea typeface="Calibri"/>
                <a:cs typeface="Calibri"/>
                <a:sym typeface="Calibri"/>
              </a:rPr>
              <a:t>County Tax Assessor-Collector </a:t>
            </a:r>
            <a:r>
              <a:rPr lang="en" sz="1300">
                <a:solidFill>
                  <a:schemeClr val="dk1"/>
                </a:solidFill>
                <a:latin typeface="Calibri"/>
                <a:ea typeface="Calibri"/>
                <a:cs typeface="Calibri"/>
                <a:sym typeface="Calibri"/>
              </a:rPr>
              <a:t>is responsible for assessing and collecting property taxes, registering motor vehicles, and conducting voter registration.   The Tax Assessor-Collector usually handles other tax-related functions like calculating the effective tax rate each year.  One thing the Tax Assessor-Collector does NOT do is decide how much your property is appraised for.  All property appraisals are done by the Central Appraisal District, which is a separate entity from the county.</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6139cf044f_0_1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6139cf044f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County Clerk</a:t>
            </a:r>
            <a:r>
              <a:rPr lang="en" sz="1300">
                <a:solidFill>
                  <a:schemeClr val="dk1"/>
                </a:solidFill>
                <a:latin typeface="Calibri"/>
                <a:ea typeface="Calibri"/>
                <a:cs typeface="Calibri"/>
                <a:sym typeface="Calibri"/>
              </a:rPr>
              <a:t> serves as the clerk and custodian of records for the Commissioners Court, the Constitutional County Court, and in counties that have them, the County Courts at Law.  The County Clerk is the official recorder and custodian of many important public records, including bonds, deeds, birth and death certificates, assumed names and livestock brands.  This office also issues birth certificates, death certificates and marriage licenses.  And in most counties, the County Clerk serves as the chief elections officer.</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6139cf044f_0_4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6139cf044f_0_4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 sz="1200">
                <a:solidFill>
                  <a:schemeClr val="dk1"/>
                </a:solidFill>
                <a:latin typeface="Calibri"/>
                <a:ea typeface="Calibri"/>
                <a:cs typeface="Calibri"/>
                <a:sym typeface="Calibri"/>
              </a:rPr>
              <a:t>Texas counties have been around as long as Texas has been around.  When Texas won its independence, the 23 local governments that had existed under Mexican authority became the first 23 Texas counties.  To further organize and develop the new republic, more counties were created.  By the time Texas became a state in 1845, there were 36 counties.  And of course, today there are 254, which is by far the largest number of counties in any state.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6139cf044f_0_1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36139cf044f_0_1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District Clerk</a:t>
            </a:r>
            <a:r>
              <a:rPr lang="en" sz="1300">
                <a:solidFill>
                  <a:schemeClr val="dk1"/>
                </a:solidFill>
                <a:latin typeface="Calibri"/>
                <a:ea typeface="Calibri"/>
                <a:cs typeface="Calibri"/>
                <a:sym typeface="Calibri"/>
              </a:rPr>
              <a:t> is the official clerk and custodian for all the records of the district courts.  As part of this process, this office handles trust funds held in the registry of the court.  Another important function is to coordinate the selection and summoning of jury panels.  Many District Clerks also process passport applications.  All counties with a population of more than 8,000 have a separate County Clerk and District Clerk, but most counties under 8,000 have a combination County and District Clerk who performs the functions of both offices.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6139cf044f_0_1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6139cf044f_0_1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You can think of the </a:t>
            </a:r>
            <a:r>
              <a:rPr lang="en" sz="1300" b="1">
                <a:solidFill>
                  <a:schemeClr val="dk1"/>
                </a:solidFill>
                <a:latin typeface="Calibri"/>
                <a:ea typeface="Calibri"/>
                <a:cs typeface="Calibri"/>
                <a:sym typeface="Calibri"/>
              </a:rPr>
              <a:t>County Treasurer</a:t>
            </a:r>
            <a:r>
              <a:rPr lang="en" sz="1300">
                <a:solidFill>
                  <a:schemeClr val="dk1"/>
                </a:solidFill>
                <a:latin typeface="Calibri"/>
                <a:ea typeface="Calibri"/>
                <a:cs typeface="Calibri"/>
                <a:sym typeface="Calibri"/>
              </a:rPr>
              <a:t> as the county’s banker.  The Treasurer receives and deposits all county funds, acts as the chief liaison between the county and its depository bank, and reconciles bank statements.  The Treasurer disburses funds on order of the Commissioners Court and records receipts and expenditures.  Many Treasurers process the county payroll, and many are designated as the county’s investment officer.  Treasurers also have some audit responsibilities in counties with no auditor.</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6139cf044f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6139cf044f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Sheriff</a:t>
            </a:r>
            <a:r>
              <a:rPr lang="en" sz="1300">
                <a:solidFill>
                  <a:schemeClr val="dk1"/>
                </a:solidFill>
                <a:latin typeface="Calibri"/>
                <a:ea typeface="Calibri"/>
                <a:cs typeface="Calibri"/>
                <a:sym typeface="Calibri"/>
              </a:rPr>
              <a:t> is the county’s chief law enforcement official, and is responsible for the operation of the county jail.  The Sheriff also provides security for the courts, serves warrants and civil papers, and regulates bail bondsmen in counties where a Bail Bond Board has not been created.  In many counties with fewer than 8,000 residents, the Sheriff also serves as the Tax Assessor-Collector.</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6139cf044f_0_1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6139cf044f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Justice of the Peace</a:t>
            </a:r>
            <a:r>
              <a:rPr lang="en" sz="1300">
                <a:solidFill>
                  <a:schemeClr val="dk1"/>
                </a:solidFill>
                <a:latin typeface="Calibri"/>
                <a:ea typeface="Calibri"/>
                <a:cs typeface="Calibri"/>
                <a:sym typeface="Calibri"/>
              </a:rPr>
              <a:t> hears all Class C misdemeanor cases, which are those cases that are punishable by fine only.  JP’s also hear civil cases with up to $20,000 in dispute, and handle landlord-tenant disputes.  The Justice of the Peace performs magistrate duties, which include informing those arrested of their rights and setting their bond.  Except in the largest counties which have their own Medical Examiner’s office, Justices of the Peace also conduct inquests.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139cf044f_0_1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139cf044f_0_1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Constable</a:t>
            </a:r>
            <a:r>
              <a:rPr lang="en" sz="1300">
                <a:solidFill>
                  <a:schemeClr val="dk1"/>
                </a:solidFill>
                <a:latin typeface="Calibri"/>
                <a:ea typeface="Calibri"/>
                <a:cs typeface="Calibri"/>
                <a:sym typeface="Calibri"/>
              </a:rPr>
              <a:t> is a licensed peace officer and performs a wide variety of law enforcement functions.  Constables serve as bailiff for the Justice of the Peace Court, and serve warrants and civil papers such as subpoenas and restraining orders.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6139cf044f_0_1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6139cf044f_0_1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County Attorney</a:t>
            </a:r>
            <a:r>
              <a:rPr lang="en" sz="1300">
                <a:solidFill>
                  <a:schemeClr val="dk1"/>
                </a:solidFill>
                <a:latin typeface="Calibri"/>
                <a:ea typeface="Calibri"/>
                <a:cs typeface="Calibri"/>
                <a:sym typeface="Calibri"/>
              </a:rPr>
              <a:t> represents the state in the prosecution of misdemeanor criminal cases and works with law enforcement to investigate those cases.  He or she also provides legal advice to the other county officials, and can bring civil enforcement actions on behalf of the state or county.</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6139cf044f_0_1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6139cf044f_0_1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District Attorney</a:t>
            </a:r>
            <a:r>
              <a:rPr lang="en" sz="1300">
                <a:solidFill>
                  <a:schemeClr val="dk1"/>
                </a:solidFill>
                <a:latin typeface="Calibri"/>
                <a:ea typeface="Calibri"/>
                <a:cs typeface="Calibri"/>
                <a:sym typeface="Calibri"/>
              </a:rPr>
              <a:t> represents the state in felony criminal cases, and works with law enforcement to investigate those.  The DA presents cases to the grand jury, represents victims of violence in protective orders, and represents the state in child welfare cases.  In some counties, the functions of the County Attorney and District Attorney are combined into one office, which is called either the </a:t>
            </a:r>
            <a:r>
              <a:rPr lang="en" sz="1300" b="1">
                <a:solidFill>
                  <a:schemeClr val="dk1"/>
                </a:solidFill>
                <a:latin typeface="Calibri"/>
                <a:ea typeface="Calibri"/>
                <a:cs typeface="Calibri"/>
                <a:sym typeface="Calibri"/>
              </a:rPr>
              <a:t>Criminal District Attorney</a:t>
            </a:r>
            <a:r>
              <a:rPr lang="en" sz="1300">
                <a:solidFill>
                  <a:schemeClr val="dk1"/>
                </a:solidFill>
                <a:latin typeface="Calibri"/>
                <a:ea typeface="Calibri"/>
                <a:cs typeface="Calibri"/>
                <a:sym typeface="Calibri"/>
              </a:rPr>
              <a:t>, or the </a:t>
            </a:r>
            <a:r>
              <a:rPr lang="en" sz="1300" b="1">
                <a:solidFill>
                  <a:schemeClr val="dk1"/>
                </a:solidFill>
                <a:latin typeface="Calibri"/>
                <a:ea typeface="Calibri"/>
                <a:cs typeface="Calibri"/>
                <a:sym typeface="Calibri"/>
              </a:rPr>
              <a:t>County and District Attorney</a:t>
            </a:r>
            <a:r>
              <a:rPr lang="en" sz="1300">
                <a:solidFill>
                  <a:schemeClr val="dk1"/>
                </a:solidFill>
                <a:latin typeface="Calibri"/>
                <a:ea typeface="Calibri"/>
                <a:cs typeface="Calibri"/>
                <a:sym typeface="Calibri"/>
              </a:rPr>
              <a:t>.</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6139cf044f_0_1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6139cf044f_0_1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 </a:t>
            </a:r>
            <a:r>
              <a:rPr lang="en" sz="1300" b="1">
                <a:solidFill>
                  <a:schemeClr val="dk1"/>
                </a:solidFill>
                <a:latin typeface="Calibri"/>
                <a:ea typeface="Calibri"/>
                <a:cs typeface="Calibri"/>
                <a:sym typeface="Calibri"/>
              </a:rPr>
              <a:t>County Auditor</a:t>
            </a:r>
            <a:r>
              <a:rPr lang="en" sz="1300">
                <a:solidFill>
                  <a:schemeClr val="dk1"/>
                </a:solidFill>
                <a:latin typeface="Calibri"/>
                <a:ea typeface="Calibri"/>
                <a:cs typeface="Calibri"/>
                <a:sym typeface="Calibri"/>
              </a:rPr>
              <a:t> is the only one of these officials who is not elected, but is appointed by the District Judges.  The auditor is required in counties with a population over 10,200.  You can think of the Auditor as the “watchdog”.  He or she is charged with verifying the validity and legality of all county expenditures.  The Auditor plays a significant role in the budget process, providing financial data and forecasting revenues.  And In counties with a population over 225,000, the Auditor serves as the budget officer, unless the county has established a separate position for that function. </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6139cf044f_0_1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6139cf044f_0_1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County government is the most effective -- and most efficient -- level of government we have.  Why do you suppose that is?  One of the main reasons is the fact that we have all these different county officials – people you know, who you elect – working </a:t>
            </a:r>
            <a:r>
              <a:rPr lang="en" sz="1300" i="1" u="sng">
                <a:solidFill>
                  <a:schemeClr val="dk1"/>
                </a:solidFill>
                <a:latin typeface="Calibri"/>
                <a:ea typeface="Calibri"/>
                <a:cs typeface="Calibri"/>
                <a:sym typeface="Calibri"/>
              </a:rPr>
              <a:t>for</a:t>
            </a:r>
            <a:r>
              <a:rPr lang="en" sz="1300">
                <a:solidFill>
                  <a:schemeClr val="dk1"/>
                </a:solidFill>
                <a:latin typeface="Calibri"/>
                <a:ea typeface="Calibri"/>
                <a:cs typeface="Calibri"/>
                <a:sym typeface="Calibri"/>
              </a:rPr>
              <a:t> you and working </a:t>
            </a:r>
            <a:r>
              <a:rPr lang="en" sz="1300" i="1" u="sng">
                <a:solidFill>
                  <a:schemeClr val="dk1"/>
                </a:solidFill>
                <a:latin typeface="Calibri"/>
                <a:ea typeface="Calibri"/>
                <a:cs typeface="Calibri"/>
                <a:sym typeface="Calibri"/>
              </a:rPr>
              <a:t>among</a:t>
            </a:r>
            <a:r>
              <a:rPr lang="en" sz="1300">
                <a:solidFill>
                  <a:schemeClr val="dk1"/>
                </a:solidFill>
                <a:latin typeface="Calibri"/>
                <a:ea typeface="Calibri"/>
                <a:cs typeface="Calibri"/>
                <a:sym typeface="Calibri"/>
              </a:rPr>
              <a:t> you – and making decisions right here at home.  Each county is unique.  What works best for one may not work best for all.  In fact it seldom does.  And frankly, we need your help to maintain our system of local self-governance.  We have great respect for our leaders in Austin and Washington.  But they can’t sit in Austin or Washington and know what’s best here in _________ County.  So when they start trying to take authority away from your locally elected officials and consolidate more control at the state and federal level, we’re asking you to let them know you don’t support that.  We need your support so we can continue to deliver these essential services for you and your family in the most effective and efficient way possible.    </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66ef26a0b1_1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66ef26a0b1_1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So here’s the bottom line.  While each county office functions independently, county government works best when all the offices work together.  That’s why you don’t see as much politics in the county courthouse as you see in Austin and Washington.  County officials have to participate in the political process to get elected, but once we’re in office, we have a responsibility to work together to deliver services to you – without regard to partisan politics.</a:t>
            </a:r>
            <a:endParaRPr>
              <a:solidFill>
                <a:schemeClr val="dk1"/>
              </a:solidFill>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6139cf044f_0_2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6139cf044f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300"/>
              <a:buFont typeface="Calibri"/>
              <a:buNone/>
            </a:pPr>
            <a:r>
              <a:rPr lang="en" sz="1300">
                <a:solidFill>
                  <a:schemeClr val="dk1"/>
                </a:solidFill>
                <a:latin typeface="Calibri"/>
                <a:ea typeface="Calibri"/>
                <a:cs typeface="Calibri"/>
                <a:sym typeface="Calibri"/>
              </a:rPr>
              <a:t>You may sometimes wonder why the county does things the way it does.  More times than not, the answer to that is very simple.  It’s the </a:t>
            </a:r>
            <a:r>
              <a:rPr lang="en" sz="1300" b="1" i="1">
                <a:solidFill>
                  <a:schemeClr val="dk1"/>
                </a:solidFill>
                <a:latin typeface="Calibri"/>
                <a:ea typeface="Calibri"/>
                <a:cs typeface="Calibri"/>
                <a:sym typeface="Calibri"/>
              </a:rPr>
              <a:t>law</a:t>
            </a:r>
            <a:r>
              <a:rPr lang="en" sz="1300">
                <a:solidFill>
                  <a:schemeClr val="dk1"/>
                </a:solidFill>
                <a:latin typeface="Calibri"/>
                <a:ea typeface="Calibri"/>
                <a:cs typeface="Calibri"/>
                <a:sym typeface="Calibri"/>
              </a:rPr>
              <a:t>.  It’s how and why we were created.  The original purpose of counties, and still one of our basic functions, was to provide a system for law and order.  And no other level of government has as strong a system of checks and balances as your county.</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6ef26a0b1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6ef26a0b1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There is often a misconception that counties have the same general authority as cities.  But that is far from the case.  Counties are basically extensions of the state government at the local level.  Unlike cities, counties are </a:t>
            </a:r>
            <a:r>
              <a:rPr lang="en" sz="1300" b="1" i="1">
                <a:solidFill>
                  <a:schemeClr val="dk1"/>
                </a:solidFill>
                <a:latin typeface="Calibri"/>
                <a:ea typeface="Calibri"/>
                <a:cs typeface="Calibri"/>
                <a:sym typeface="Calibri"/>
              </a:rPr>
              <a:t>NOT</a:t>
            </a:r>
            <a:r>
              <a:rPr lang="en" sz="1300">
                <a:solidFill>
                  <a:schemeClr val="dk1"/>
                </a:solidFill>
                <a:latin typeface="Calibri"/>
                <a:ea typeface="Calibri"/>
                <a:cs typeface="Calibri"/>
                <a:sym typeface="Calibri"/>
              </a:rPr>
              <a:t> municipalities.  Generally speaking, cities have the ability to make their own local laws and ordinances, as long as they do not conflict with state or federal law.  Counties do not have that same authority.  Counties can only do things they are specifically authorized to do by the Texas Constitution and Statutes.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66ef26a0b1_1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66ef26a0b1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There is often a misconception that counties have the same general authority as cities.  But that is far from the case.  Counties are basically extensions of the state government at the local level.  Unlike cities, counties are </a:t>
            </a:r>
            <a:r>
              <a:rPr lang="en" sz="1300" b="1" i="1">
                <a:solidFill>
                  <a:schemeClr val="dk1"/>
                </a:solidFill>
                <a:latin typeface="Calibri"/>
                <a:ea typeface="Calibri"/>
                <a:cs typeface="Calibri"/>
                <a:sym typeface="Calibri"/>
              </a:rPr>
              <a:t>NOT</a:t>
            </a:r>
            <a:r>
              <a:rPr lang="en" sz="1300">
                <a:solidFill>
                  <a:schemeClr val="dk1"/>
                </a:solidFill>
                <a:latin typeface="Calibri"/>
                <a:ea typeface="Calibri"/>
                <a:cs typeface="Calibri"/>
                <a:sym typeface="Calibri"/>
              </a:rPr>
              <a:t> municipalities.  Generally speaking, cities have the ability to make their own local laws and ordinances, as long as they do not conflict with state or federal law.  Counties do not have that same authority.  Counties can only do things they are specifically authorized to do by the Texas Constitution and Statutes.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6139cf044f_0_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6139cf044f_0_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So here’s the bottom line.  While each county office functions independently, county government works best when all the offices work together.  That’s why you don’t see as much politics in the county courthouse as you see in Austin and Washington.  County officials have to participate in the political process to get elected, but once we’re in office, we have a responsibility to work together to deliver services to you – without regard to partisan politics.</a:t>
            </a:r>
            <a:endParaRPr>
              <a:solidFill>
                <a:schemeClr val="dk1"/>
              </a:solidFill>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66b19cddf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66b19cddf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Counties deliver many different services that you depend on.  Some of these services are core functions of all counties, while others are optional but important nonetheless.  Obviously, one of the major responsibilities of counties is the provision and maintenance of county roads.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6b19cddfa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6b19cddf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300">
                <a:solidFill>
                  <a:schemeClr val="dk1"/>
                </a:solidFill>
                <a:latin typeface="Calibri"/>
                <a:ea typeface="Calibri"/>
                <a:cs typeface="Calibri"/>
                <a:sym typeface="Calibri"/>
              </a:rPr>
              <a:t>Counties deliver many different services that you depend on.  Some of these services are core functions of all counties, while others are optional but important nonetheless.  Obviously, one of the major responsibilities of counties is the provision and maintenance of county roads.</a:t>
            </a:r>
            <a:endParaRPr sz="1300">
              <a:solidFill>
                <a:schemeClr val="dk1"/>
              </a:solidFill>
              <a:latin typeface="Calibri"/>
              <a:ea typeface="Calibri"/>
              <a:cs typeface="Calibri"/>
              <a:sym typeface="Calibri"/>
            </a:endParaRPr>
          </a:p>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66b19cddfa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366b19cddfa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a:p>
            <a:pPr marL="0" lvl="0" indent="0" algn="l" rtl="0">
              <a:spcBef>
                <a:spcPts val="0"/>
              </a:spcBef>
              <a:spcAft>
                <a:spcPts val="0"/>
              </a:spcAft>
              <a:buNone/>
            </a:pPr>
            <a:r>
              <a:rPr lang="en" sz="1300">
                <a:solidFill>
                  <a:schemeClr val="dk1"/>
                </a:solidFill>
                <a:latin typeface="Calibri"/>
                <a:ea typeface="Calibri"/>
                <a:cs typeface="Calibri"/>
                <a:sym typeface="Calibri"/>
              </a:rPr>
              <a:t>You can’t have law and order without an effective court system. On the criminal side, the courts provide the system to administer justice.  On the civil side, the courts give us the means to resolve disputes in a peaceful manner.  The county is responsible for the operation of the state court system.  This includes everything from Justice of the Peace Court to County Court (County Court at Law if applicable), and District Court.  While the state pays a relatively small portion of the cost – mainly the salaries of the District Judge and District Attorney -- the county bears most of the expense of operating our state court system.</a:t>
            </a:r>
            <a:endParaRPr sz="13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53"/>
        <p:cNvGrpSpPr/>
        <p:nvPr/>
      </p:nvGrpSpPr>
      <p:grpSpPr>
        <a:xfrm>
          <a:off x="0" y="0"/>
          <a:ext cx="0" cy="0"/>
          <a:chOff x="0" y="0"/>
          <a:chExt cx="0" cy="0"/>
        </a:xfrm>
      </p:grpSpPr>
      <p:pic>
        <p:nvPicPr>
          <p:cNvPr id="54" name="Google Shape;54;p13" title="AdobeStock_35598139.jpeg"/>
          <p:cNvPicPr preferRelativeResize="0"/>
          <p:nvPr/>
        </p:nvPicPr>
        <p:blipFill>
          <a:blip r:embed="rId3">
            <a:alphaModFix/>
          </a:blip>
          <a:srcRect t="1739" b="13865"/>
          <a:stretch>
            <a:fillRect/>
          </a:stretch>
        </p:blipFill>
        <p:spPr>
          <a:xfrm>
            <a:off x="-1" y="0"/>
            <a:ext cx="9144003" cy="5143500"/>
          </a:xfrm>
          <a:prstGeom prst="rect">
            <a:avLst/>
          </a:prstGeom>
          <a:noFill/>
          <a:ln>
            <a:noFill/>
          </a:ln>
        </p:spPr>
      </p:pic>
      <p:sp>
        <p:nvSpPr>
          <p:cNvPr id="55" name="Google Shape;55;p13"/>
          <p:cNvSpPr/>
          <p:nvPr/>
        </p:nvSpPr>
        <p:spPr>
          <a:xfrm>
            <a:off x="0" y="0"/>
            <a:ext cx="9144000" cy="5143500"/>
          </a:xfrm>
          <a:prstGeom prst="rect">
            <a:avLst/>
          </a:prstGeom>
          <a:solidFill>
            <a:srgbClr val="002060">
              <a:alpha val="70179"/>
            </a:srgbClr>
          </a:soli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56" name="Google Shape;56;p13"/>
          <p:cNvSpPr txBox="1"/>
          <p:nvPr/>
        </p:nvSpPr>
        <p:spPr>
          <a:xfrm>
            <a:off x="623405" y="1918053"/>
            <a:ext cx="7897200" cy="1307394"/>
          </a:xfrm>
          <a:prstGeom prst="rect">
            <a:avLst/>
          </a:prstGeom>
          <a:noFill/>
          <a:ln>
            <a:noFill/>
          </a:ln>
        </p:spPr>
        <p:txBody>
          <a:bodyPr spcFirstLastPara="1" wrap="square" lIns="75575" tIns="37775" rIns="75575" bIns="37775" anchor="t" anchorCtr="0">
            <a:spAutoFit/>
          </a:bodyPr>
          <a:lstStyle/>
          <a:p>
            <a:pPr marL="0" lvl="0" indent="0" rtl="0">
              <a:spcBef>
                <a:spcPts val="0"/>
              </a:spcBef>
              <a:spcAft>
                <a:spcPts val="0"/>
              </a:spcAft>
              <a:buClr>
                <a:schemeClr val="dk1"/>
              </a:buClr>
              <a:buSzPts val="3300"/>
              <a:buFont typeface="Arial"/>
              <a:buNone/>
            </a:pPr>
            <a:r>
              <a:rPr lang="en" sz="4000" dirty="0">
                <a:solidFill>
                  <a:srgbClr val="EFEFEF"/>
                </a:solidFill>
                <a:latin typeface="Montserrat SemiBold"/>
                <a:ea typeface="Montserrat SemiBold"/>
                <a:cs typeface="Montserrat SemiBold"/>
                <a:sym typeface="Montserrat SemiBold"/>
              </a:rPr>
              <a:t>The Structure of</a:t>
            </a:r>
            <a:br>
              <a:rPr lang="en" sz="4000" dirty="0">
                <a:solidFill>
                  <a:srgbClr val="EFEFEF"/>
                </a:solidFill>
                <a:latin typeface="Montserrat SemiBold"/>
                <a:ea typeface="Montserrat SemiBold"/>
                <a:cs typeface="Montserrat SemiBold"/>
                <a:sym typeface="Montserrat SemiBold"/>
              </a:rPr>
            </a:br>
            <a:r>
              <a:rPr lang="en" sz="4000" dirty="0">
                <a:solidFill>
                  <a:srgbClr val="EFEFEF"/>
                </a:solidFill>
                <a:latin typeface="Montserrat SemiBold"/>
                <a:ea typeface="Montserrat SemiBold"/>
                <a:cs typeface="Montserrat SemiBold"/>
                <a:sym typeface="Montserrat SemiBold"/>
              </a:rPr>
              <a:t>Texas Counties</a:t>
            </a:r>
            <a:endParaRPr sz="4000" i="1" u="none" strike="noStrike" cap="none" dirty="0">
              <a:solidFill>
                <a:srgbClr val="17375E"/>
              </a:solidFill>
              <a:latin typeface="Montserrat SemiBold"/>
              <a:ea typeface="Montserrat SemiBold"/>
              <a:cs typeface="Montserrat SemiBold"/>
              <a:sym typeface="Montserrat SemiBold"/>
            </a:endParaRPr>
          </a:p>
        </p:txBody>
      </p:sp>
      <p:pic>
        <p:nvPicPr>
          <p:cNvPr id="57" name="Google Shape;57;p13" title="texas-counties-delivers-logo-outlined-01.png"/>
          <p:cNvPicPr preferRelativeResize="0"/>
          <p:nvPr/>
        </p:nvPicPr>
        <p:blipFill>
          <a:blip r:embed="rId4">
            <a:alphaModFix/>
          </a:blip>
          <a:stretch>
            <a:fillRect/>
          </a:stretch>
        </p:blipFill>
        <p:spPr>
          <a:xfrm>
            <a:off x="5797785" y="1256426"/>
            <a:ext cx="2855884" cy="26306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9"/>
        <p:cNvGrpSpPr/>
        <p:nvPr/>
      </p:nvGrpSpPr>
      <p:grpSpPr>
        <a:xfrm>
          <a:off x="0" y="0"/>
          <a:ext cx="0" cy="0"/>
          <a:chOff x="0" y="0"/>
          <a:chExt cx="0" cy="0"/>
        </a:xfrm>
      </p:grpSpPr>
      <p:pic>
        <p:nvPicPr>
          <p:cNvPr id="130" name="Google Shape;130;p22" title="AdobeStock_257003965.jpeg"/>
          <p:cNvPicPr preferRelativeResize="0"/>
          <p:nvPr/>
        </p:nvPicPr>
        <p:blipFill>
          <a:blip r:embed="rId3">
            <a:alphaModFix/>
          </a:blip>
          <a:srcRect b="15545"/>
          <a:stretch>
            <a:fillRect/>
          </a:stretch>
        </p:blipFill>
        <p:spPr>
          <a:xfrm>
            <a:off x="1" y="0"/>
            <a:ext cx="9143997" cy="5154625"/>
          </a:xfrm>
          <a:prstGeom prst="rect">
            <a:avLst/>
          </a:prstGeom>
          <a:noFill/>
          <a:ln>
            <a:noFill/>
          </a:ln>
        </p:spPr>
      </p:pic>
      <p:sp>
        <p:nvSpPr>
          <p:cNvPr id="131" name="Google Shape;131;p22"/>
          <p:cNvSpPr/>
          <p:nvPr/>
        </p:nvSpPr>
        <p:spPr>
          <a:xfrm rot="-5400000">
            <a:off x="1946561" y="-2042812"/>
            <a:ext cx="5160600" cy="9234273"/>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33" name="Google Shape;133;p22"/>
          <p:cNvSpPr/>
          <p:nvPr/>
        </p:nvSpPr>
        <p:spPr>
          <a:xfrm>
            <a:off x="510622" y="2738775"/>
            <a:ext cx="3224100"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Record Safety</a:t>
            </a:r>
            <a:endParaRPr sz="2800" i="0" u="none" strike="noStrike" cap="none" dirty="0">
              <a:solidFill>
                <a:schemeClr val="lt1"/>
              </a:solidFill>
              <a:latin typeface="Libre Baskerville"/>
              <a:ea typeface="Libre Baskerville"/>
              <a:cs typeface="Libre Baskerville"/>
              <a:sym typeface="Libre Baskerville"/>
            </a:endParaRPr>
          </a:p>
        </p:txBody>
      </p:sp>
      <p:pic>
        <p:nvPicPr>
          <p:cNvPr id="134" name="Google Shape;134;p22" title="VectorsWhite-06.png"/>
          <p:cNvPicPr preferRelativeResize="0"/>
          <p:nvPr/>
        </p:nvPicPr>
        <p:blipFill>
          <a:blip r:embed="rId4">
            <a:alphaModFix/>
          </a:blip>
          <a:stretch>
            <a:fillRect/>
          </a:stretch>
        </p:blipFill>
        <p:spPr>
          <a:xfrm>
            <a:off x="537847" y="1201100"/>
            <a:ext cx="1078450" cy="1112350"/>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338F1172-437B-C383-CF10-E084E2266BCB}"/>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55DD81F8-CBFA-993C-A097-5ED9449A6BEE}"/>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38"/>
        <p:cNvGrpSpPr/>
        <p:nvPr/>
      </p:nvGrpSpPr>
      <p:grpSpPr>
        <a:xfrm>
          <a:off x="0" y="0"/>
          <a:ext cx="0" cy="0"/>
          <a:chOff x="0" y="0"/>
          <a:chExt cx="0" cy="0"/>
        </a:xfrm>
      </p:grpSpPr>
      <p:pic>
        <p:nvPicPr>
          <p:cNvPr id="139" name="Google Shape;139;p23" descr="voting.JPG"/>
          <p:cNvPicPr preferRelativeResize="0"/>
          <p:nvPr/>
        </p:nvPicPr>
        <p:blipFill rotWithShape="1">
          <a:blip r:embed="rId3">
            <a:alphaModFix/>
          </a:blip>
          <a:srcRect b="15372"/>
          <a:stretch>
            <a:fillRect/>
          </a:stretch>
        </p:blipFill>
        <p:spPr>
          <a:xfrm>
            <a:off x="0" y="9"/>
            <a:ext cx="9144000" cy="5143491"/>
          </a:xfrm>
          <a:prstGeom prst="rect">
            <a:avLst/>
          </a:prstGeom>
          <a:noFill/>
          <a:ln>
            <a:noFill/>
          </a:ln>
        </p:spPr>
      </p:pic>
      <p:sp>
        <p:nvSpPr>
          <p:cNvPr id="140" name="Google Shape;140;p23"/>
          <p:cNvSpPr/>
          <p:nvPr/>
        </p:nvSpPr>
        <p:spPr>
          <a:xfrm rot="-5400000">
            <a:off x="1946562" y="-2042813"/>
            <a:ext cx="5160600" cy="9234275"/>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42" name="Google Shape;142;p23"/>
          <p:cNvSpPr/>
          <p:nvPr/>
        </p:nvSpPr>
        <p:spPr>
          <a:xfrm>
            <a:off x="523875" y="2738775"/>
            <a:ext cx="3783498"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Hold All Elections</a:t>
            </a:r>
            <a:endParaRPr sz="2800" i="0" u="none" strike="noStrike" cap="none" dirty="0">
              <a:solidFill>
                <a:schemeClr val="lt1"/>
              </a:solidFill>
              <a:latin typeface="Libre Baskerville"/>
              <a:ea typeface="Libre Baskerville"/>
              <a:cs typeface="Libre Baskerville"/>
              <a:sym typeface="Libre Baskerville"/>
            </a:endParaRPr>
          </a:p>
        </p:txBody>
      </p:sp>
      <p:pic>
        <p:nvPicPr>
          <p:cNvPr id="143" name="Google Shape;143;p23" title="VectorsWhiteVote-14.png"/>
          <p:cNvPicPr preferRelativeResize="0"/>
          <p:nvPr/>
        </p:nvPicPr>
        <p:blipFill>
          <a:blip r:embed="rId4">
            <a:alphaModFix/>
          </a:blip>
          <a:stretch>
            <a:fillRect/>
          </a:stretch>
        </p:blipFill>
        <p:spPr>
          <a:xfrm>
            <a:off x="523875" y="1173025"/>
            <a:ext cx="1123325" cy="1158650"/>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2BE35827-21BE-1715-E012-DE64DB450372}"/>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BD7B173C-741C-460F-C989-CBE47995F22C}"/>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47"/>
        <p:cNvGrpSpPr/>
        <p:nvPr/>
      </p:nvGrpSpPr>
      <p:grpSpPr>
        <a:xfrm>
          <a:off x="0" y="0"/>
          <a:ext cx="0" cy="0"/>
          <a:chOff x="0" y="0"/>
          <a:chExt cx="0" cy="0"/>
        </a:xfrm>
      </p:grpSpPr>
      <p:pic>
        <p:nvPicPr>
          <p:cNvPr id="148" name="Google Shape;148;p24" title="AdobeStock_89931632.jpeg"/>
          <p:cNvPicPr preferRelativeResize="0"/>
          <p:nvPr/>
        </p:nvPicPr>
        <p:blipFill>
          <a:blip r:embed="rId3">
            <a:alphaModFix/>
          </a:blip>
          <a:srcRect b="15546"/>
          <a:stretch>
            <a:fillRect/>
          </a:stretch>
        </p:blipFill>
        <p:spPr>
          <a:xfrm>
            <a:off x="0" y="0"/>
            <a:ext cx="9143997" cy="5154625"/>
          </a:xfrm>
          <a:prstGeom prst="rect">
            <a:avLst/>
          </a:prstGeom>
          <a:noFill/>
          <a:ln>
            <a:noFill/>
          </a:ln>
        </p:spPr>
      </p:pic>
      <p:sp>
        <p:nvSpPr>
          <p:cNvPr id="149" name="Google Shape;149;p24"/>
          <p:cNvSpPr/>
          <p:nvPr/>
        </p:nvSpPr>
        <p:spPr>
          <a:xfrm rot="-5400000">
            <a:off x="1946562" y="-2042813"/>
            <a:ext cx="5160600" cy="9234275"/>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51" name="Google Shape;151;p24"/>
          <p:cNvSpPr/>
          <p:nvPr/>
        </p:nvSpPr>
        <p:spPr>
          <a:xfrm>
            <a:off x="506095" y="2738775"/>
            <a:ext cx="4873589"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Emergency Management</a:t>
            </a:r>
            <a:endParaRPr sz="2800" i="0" u="none" strike="noStrike" cap="none" dirty="0">
              <a:solidFill>
                <a:schemeClr val="lt1"/>
              </a:solidFill>
              <a:latin typeface="Libre Baskerville"/>
              <a:ea typeface="Libre Baskerville"/>
              <a:cs typeface="Libre Baskerville"/>
              <a:sym typeface="Libre Baskerville"/>
            </a:endParaRPr>
          </a:p>
        </p:txBody>
      </p:sp>
      <p:pic>
        <p:nvPicPr>
          <p:cNvPr id="152" name="Google Shape;152;p24" title="VectorsWhite-03.png"/>
          <p:cNvPicPr preferRelativeResize="0"/>
          <p:nvPr/>
        </p:nvPicPr>
        <p:blipFill>
          <a:blip r:embed="rId4">
            <a:alphaModFix/>
          </a:blip>
          <a:stretch>
            <a:fillRect/>
          </a:stretch>
        </p:blipFill>
        <p:spPr>
          <a:xfrm>
            <a:off x="506095" y="1131000"/>
            <a:ext cx="1219651" cy="1258000"/>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44E31FA7-D13C-DEE1-406F-336C46F76C07}"/>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96DBE5C8-5BA9-328E-CCAC-7FAA25E10149}"/>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56"/>
        <p:cNvGrpSpPr/>
        <p:nvPr/>
      </p:nvGrpSpPr>
      <p:grpSpPr>
        <a:xfrm>
          <a:off x="0" y="0"/>
          <a:ext cx="0" cy="0"/>
          <a:chOff x="0" y="0"/>
          <a:chExt cx="0" cy="0"/>
        </a:xfrm>
      </p:grpSpPr>
      <p:pic>
        <p:nvPicPr>
          <p:cNvPr id="157" name="Google Shape;157;p25" descr="Moving to Texas Car Registration: Registering an Out-of-State Car"/>
          <p:cNvPicPr preferRelativeResize="0"/>
          <p:nvPr/>
        </p:nvPicPr>
        <p:blipFill>
          <a:blip r:embed="rId3">
            <a:alphaModFix/>
          </a:blip>
          <a:srcRect r="9397" b="10774"/>
          <a:stretch>
            <a:fillRect/>
          </a:stretch>
        </p:blipFill>
        <p:spPr>
          <a:xfrm>
            <a:off x="0" y="1"/>
            <a:ext cx="9144000" cy="5143499"/>
          </a:xfrm>
          <a:prstGeom prst="rect">
            <a:avLst/>
          </a:prstGeom>
          <a:noFill/>
          <a:ln>
            <a:noFill/>
          </a:ln>
        </p:spPr>
      </p:pic>
      <p:sp>
        <p:nvSpPr>
          <p:cNvPr id="158" name="Google Shape;158;p25"/>
          <p:cNvSpPr/>
          <p:nvPr/>
        </p:nvSpPr>
        <p:spPr>
          <a:xfrm rot="-5400000">
            <a:off x="1767659" y="-1863909"/>
            <a:ext cx="5160600" cy="8876467"/>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dirty="0">
                <a:latin typeface="Calibri"/>
                <a:ea typeface="Calibri"/>
                <a:cs typeface="Calibri"/>
                <a:sym typeface="Calibri"/>
              </a:rPr>
              <a:t> </a:t>
            </a:r>
            <a:endParaRPr sz="1200" dirty="0">
              <a:latin typeface="Calibri"/>
              <a:ea typeface="Calibri"/>
              <a:cs typeface="Calibri"/>
              <a:sym typeface="Calibri"/>
            </a:endParaRPr>
          </a:p>
        </p:txBody>
      </p:sp>
      <p:sp>
        <p:nvSpPr>
          <p:cNvPr id="160" name="Google Shape;160;p25"/>
          <p:cNvSpPr/>
          <p:nvPr/>
        </p:nvSpPr>
        <p:spPr>
          <a:xfrm>
            <a:off x="478821" y="2738775"/>
            <a:ext cx="4421619"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Registering Vehicles</a:t>
            </a:r>
            <a:endParaRPr sz="2800" i="0" u="none" strike="noStrike" cap="none" dirty="0">
              <a:solidFill>
                <a:schemeClr val="lt1"/>
              </a:solidFill>
              <a:latin typeface="Libre Baskerville"/>
              <a:ea typeface="Libre Baskerville"/>
              <a:cs typeface="Libre Baskerville"/>
              <a:sym typeface="Libre Baskerville"/>
            </a:endParaRPr>
          </a:p>
        </p:txBody>
      </p:sp>
      <p:pic>
        <p:nvPicPr>
          <p:cNvPr id="161" name="Google Shape;161;p25" title="VectorsWhite-04.png"/>
          <p:cNvPicPr preferRelativeResize="0"/>
          <p:nvPr/>
        </p:nvPicPr>
        <p:blipFill>
          <a:blip r:embed="rId4">
            <a:alphaModFix/>
          </a:blip>
          <a:stretch>
            <a:fillRect/>
          </a:stretch>
        </p:blipFill>
        <p:spPr>
          <a:xfrm>
            <a:off x="478821" y="1120225"/>
            <a:ext cx="1292225" cy="1332875"/>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FF9D2F4F-D05C-65C8-2908-600706843EB6}"/>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A722678F-FDE9-18B9-D030-2CAC584547A5}"/>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65"/>
        <p:cNvGrpSpPr/>
        <p:nvPr/>
      </p:nvGrpSpPr>
      <p:grpSpPr>
        <a:xfrm>
          <a:off x="0" y="0"/>
          <a:ext cx="0" cy="0"/>
          <a:chOff x="0" y="0"/>
          <a:chExt cx="0" cy="0"/>
        </a:xfrm>
      </p:grpSpPr>
      <p:pic>
        <p:nvPicPr>
          <p:cNvPr id="166" name="Google Shape;166;p26" title="AdobeStock_442576579.jpeg"/>
          <p:cNvPicPr preferRelativeResize="0"/>
          <p:nvPr/>
        </p:nvPicPr>
        <p:blipFill>
          <a:blip r:embed="rId3">
            <a:alphaModFix/>
          </a:blip>
          <a:srcRect b="15422"/>
          <a:stretch>
            <a:fillRect/>
          </a:stretch>
        </p:blipFill>
        <p:spPr>
          <a:xfrm>
            <a:off x="6" y="0"/>
            <a:ext cx="9144003" cy="5154625"/>
          </a:xfrm>
          <a:prstGeom prst="rect">
            <a:avLst/>
          </a:prstGeom>
          <a:noFill/>
          <a:ln>
            <a:noFill/>
          </a:ln>
        </p:spPr>
      </p:pic>
      <p:sp>
        <p:nvSpPr>
          <p:cNvPr id="167" name="Google Shape;167;p26"/>
          <p:cNvSpPr/>
          <p:nvPr/>
        </p:nvSpPr>
        <p:spPr>
          <a:xfrm rot="-5400000">
            <a:off x="1946562" y="-2042813"/>
            <a:ext cx="5160600" cy="9234275"/>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68" name="Google Shape;168;p26"/>
          <p:cNvSpPr/>
          <p:nvPr/>
        </p:nvSpPr>
        <p:spPr>
          <a:xfrm>
            <a:off x="497373" y="2738775"/>
            <a:ext cx="3224100"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Health and Safety Services</a:t>
            </a:r>
            <a:endParaRPr sz="2800" dirty="0">
              <a:solidFill>
                <a:schemeClr val="lt1"/>
              </a:solidFill>
              <a:latin typeface="Libre Baskerville"/>
              <a:ea typeface="Libre Baskerville"/>
              <a:cs typeface="Libre Baskerville"/>
              <a:sym typeface="Libre Baskerville"/>
            </a:endParaRPr>
          </a:p>
        </p:txBody>
      </p:sp>
      <p:pic>
        <p:nvPicPr>
          <p:cNvPr id="169" name="Google Shape;169;p26" title="VectorsWhite-07.png"/>
          <p:cNvPicPr preferRelativeResize="0"/>
          <p:nvPr/>
        </p:nvPicPr>
        <p:blipFill>
          <a:blip r:embed="rId4">
            <a:alphaModFix/>
          </a:blip>
          <a:stretch>
            <a:fillRect/>
          </a:stretch>
        </p:blipFill>
        <p:spPr>
          <a:xfrm>
            <a:off x="529024" y="1120625"/>
            <a:ext cx="1259575" cy="1299176"/>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D3262A36-C4C4-348B-41E4-76B047BE3776}"/>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0744D0E6-AFA2-F843-CE66-466D0BFB4F2E}"/>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74"/>
        <p:cNvGrpSpPr/>
        <p:nvPr/>
      </p:nvGrpSpPr>
      <p:grpSpPr>
        <a:xfrm>
          <a:off x="0" y="0"/>
          <a:ext cx="0" cy="0"/>
          <a:chOff x="0" y="0"/>
          <a:chExt cx="0" cy="0"/>
        </a:xfrm>
      </p:grpSpPr>
      <p:sp>
        <p:nvSpPr>
          <p:cNvPr id="175" name="Google Shape;175;p27"/>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176" name="Google Shape;176;p27"/>
          <p:cNvSpPr txBox="1"/>
          <p:nvPr/>
        </p:nvSpPr>
        <p:spPr>
          <a:xfrm>
            <a:off x="1978830" y="269268"/>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Commissioners Court</a:t>
            </a:r>
            <a:endParaRPr sz="1700" i="1" u="none" strike="noStrike" cap="none">
              <a:solidFill>
                <a:srgbClr val="17375E"/>
              </a:solidFill>
              <a:latin typeface="Montserrat SemiBold"/>
              <a:ea typeface="Montserrat SemiBold"/>
              <a:cs typeface="Montserrat SemiBold"/>
              <a:sym typeface="Montserrat SemiBold"/>
            </a:endParaRPr>
          </a:p>
        </p:txBody>
      </p:sp>
      <p:sp>
        <p:nvSpPr>
          <p:cNvPr id="177" name="Google Shape;177;p27"/>
          <p:cNvSpPr txBox="1"/>
          <p:nvPr/>
        </p:nvSpPr>
        <p:spPr>
          <a:xfrm>
            <a:off x="3108622" y="1151400"/>
            <a:ext cx="5637600" cy="3479400"/>
          </a:xfrm>
          <a:prstGeom prst="rect">
            <a:avLst/>
          </a:prstGeom>
          <a:noFill/>
          <a:ln>
            <a:noFill/>
          </a:ln>
        </p:spPr>
        <p:txBody>
          <a:bodyPr spcFirstLastPara="1" wrap="square" lIns="84225" tIns="42100" rIns="84225" bIns="42100" anchor="t" anchorCtr="0">
            <a:noAutofit/>
          </a:bodyPr>
          <a:lstStyle/>
          <a:p>
            <a:pPr marL="317500" marR="0" lvl="0" indent="-254000" algn="l" rtl="0">
              <a:lnSpc>
                <a:spcPct val="100000"/>
              </a:lnSpc>
              <a:spcBef>
                <a:spcPts val="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Responsible for budget and tax rate.</a:t>
            </a:r>
            <a:endParaRPr sz="2000" i="0" u="none" strike="noStrike" cap="none" dirty="0">
              <a:solidFill>
                <a:srgbClr val="000000"/>
              </a:solidFill>
              <a:latin typeface="Libre Baskerville"/>
              <a:ea typeface="Libre Baskerville"/>
              <a:cs typeface="Libre Baskerville"/>
              <a:sym typeface="Libre Baskerville"/>
            </a:endParaRPr>
          </a:p>
          <a:p>
            <a:pPr marL="317500" marR="0" lvl="0" indent="-254000" algn="l" rtl="0">
              <a:lnSpc>
                <a:spcPct val="100000"/>
              </a:lnSpc>
              <a:spcBef>
                <a:spcPts val="200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Approves all budgeted purchases.</a:t>
            </a:r>
            <a:endParaRPr sz="2000" i="0" u="none" strike="noStrike" cap="none" dirty="0">
              <a:solidFill>
                <a:srgbClr val="000000"/>
              </a:solidFill>
              <a:latin typeface="Libre Baskerville"/>
              <a:ea typeface="Libre Baskerville"/>
              <a:cs typeface="Libre Baskerville"/>
              <a:sym typeface="Libre Baskerville"/>
            </a:endParaRPr>
          </a:p>
          <a:p>
            <a:pPr marL="317500" marR="0" lvl="0" indent="-254000" algn="l" rtl="0">
              <a:lnSpc>
                <a:spcPct val="100000"/>
              </a:lnSpc>
              <a:spcBef>
                <a:spcPts val="200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Sets all salaries and benefits.</a:t>
            </a:r>
            <a:endParaRPr sz="2000" i="0" u="none" strike="noStrike" cap="none" dirty="0">
              <a:solidFill>
                <a:srgbClr val="000000"/>
              </a:solidFill>
              <a:latin typeface="Libre Baskerville"/>
              <a:ea typeface="Libre Baskerville"/>
              <a:cs typeface="Libre Baskerville"/>
              <a:sym typeface="Libre Baskerville"/>
            </a:endParaRPr>
          </a:p>
          <a:p>
            <a:pPr marL="317500" marR="0" lvl="0" indent="-254000" algn="l" rtl="0">
              <a:lnSpc>
                <a:spcPct val="100000"/>
              </a:lnSpc>
              <a:spcBef>
                <a:spcPts val="200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Has exclusive authority to approve contracts.</a:t>
            </a:r>
            <a:endParaRPr sz="2000" i="0" u="none" strike="noStrike" cap="none" dirty="0">
              <a:solidFill>
                <a:srgbClr val="000000"/>
              </a:solidFill>
              <a:latin typeface="Libre Baskerville"/>
              <a:ea typeface="Libre Baskerville"/>
              <a:cs typeface="Libre Baskerville"/>
              <a:sym typeface="Libre Baskerville"/>
            </a:endParaRPr>
          </a:p>
          <a:p>
            <a:pPr marL="317500" marR="0" lvl="0" indent="-254000" algn="l" rtl="0">
              <a:lnSpc>
                <a:spcPct val="100000"/>
              </a:lnSpc>
              <a:spcBef>
                <a:spcPts val="200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Provides &amp; maintains all buildings.</a:t>
            </a:r>
            <a:endParaRPr sz="2000" i="0" u="none" strike="noStrike" cap="none" dirty="0">
              <a:solidFill>
                <a:srgbClr val="000000"/>
              </a:solidFill>
              <a:latin typeface="Libre Baskerville"/>
              <a:ea typeface="Libre Baskerville"/>
              <a:cs typeface="Libre Baskerville"/>
              <a:sym typeface="Libre Baskerville"/>
            </a:endParaRPr>
          </a:p>
          <a:p>
            <a:pPr marL="317500" marR="0" lvl="0" indent="-254000" algn="l" rtl="0">
              <a:lnSpc>
                <a:spcPct val="100000"/>
              </a:lnSpc>
              <a:spcBef>
                <a:spcPts val="2000"/>
              </a:spcBef>
              <a:spcAft>
                <a:spcPts val="0"/>
              </a:spcAft>
              <a:buClr>
                <a:schemeClr val="dk1"/>
              </a:buClr>
              <a:buSzPts val="2000"/>
              <a:buFont typeface="Libre Baskerville"/>
              <a:buChar char="•"/>
            </a:pPr>
            <a:r>
              <a:rPr lang="en" sz="2000" i="0" u="none" strike="noStrike" cap="none" dirty="0">
                <a:solidFill>
                  <a:schemeClr val="dk1"/>
                </a:solidFill>
                <a:latin typeface="Libre Baskerville"/>
                <a:ea typeface="Libre Baskerville"/>
                <a:cs typeface="Libre Baskerville"/>
                <a:sym typeface="Libre Baskerville"/>
              </a:rPr>
              <a:t>Fills vacancies in most other offices.</a:t>
            </a:r>
            <a:endParaRPr sz="2000" b="1" i="0" u="none" strike="noStrike" cap="none" dirty="0">
              <a:solidFill>
                <a:schemeClr val="dk1"/>
              </a:solidFill>
              <a:latin typeface="Libre Baskerville"/>
              <a:ea typeface="Libre Baskerville"/>
              <a:cs typeface="Libre Baskerville"/>
              <a:sym typeface="Libre Baskerville"/>
            </a:endParaRPr>
          </a:p>
        </p:txBody>
      </p:sp>
      <p:pic>
        <p:nvPicPr>
          <p:cNvPr id="178" name="Google Shape;178;p27" title="Vectorss-08.png"/>
          <p:cNvPicPr preferRelativeResize="0"/>
          <p:nvPr/>
        </p:nvPicPr>
        <p:blipFill>
          <a:blip r:embed="rId3">
            <a:alphaModFix/>
          </a:blip>
          <a:stretch>
            <a:fillRect/>
          </a:stretch>
        </p:blipFill>
        <p:spPr>
          <a:xfrm>
            <a:off x="268300" y="1677025"/>
            <a:ext cx="2385900" cy="1789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82"/>
        <p:cNvGrpSpPr/>
        <p:nvPr/>
      </p:nvGrpSpPr>
      <p:grpSpPr>
        <a:xfrm>
          <a:off x="0" y="0"/>
          <a:ext cx="0" cy="0"/>
          <a:chOff x="0" y="0"/>
          <a:chExt cx="0" cy="0"/>
        </a:xfrm>
      </p:grpSpPr>
      <p:sp>
        <p:nvSpPr>
          <p:cNvPr id="183" name="Google Shape;183;p28"/>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184" name="Google Shape;184;p28"/>
          <p:cNvSpPr txBox="1"/>
          <p:nvPr/>
        </p:nvSpPr>
        <p:spPr>
          <a:xfrm>
            <a:off x="1978830" y="27634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Judge</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185" name="Google Shape;185;p28" title="Vectorss-13.png"/>
          <p:cNvPicPr preferRelativeResize="0"/>
          <p:nvPr/>
        </p:nvPicPr>
        <p:blipFill>
          <a:blip r:embed="rId3">
            <a:alphaModFix/>
          </a:blip>
          <a:stretch>
            <a:fillRect/>
          </a:stretch>
        </p:blipFill>
        <p:spPr>
          <a:xfrm>
            <a:off x="314900" y="1610875"/>
            <a:ext cx="2279625" cy="2160500"/>
          </a:xfrm>
          <a:prstGeom prst="rect">
            <a:avLst/>
          </a:prstGeom>
          <a:noFill/>
          <a:ln>
            <a:noFill/>
          </a:ln>
        </p:spPr>
      </p:pic>
      <p:sp>
        <p:nvSpPr>
          <p:cNvPr id="186" name="Google Shape;186;p28"/>
          <p:cNvSpPr txBox="1"/>
          <p:nvPr/>
        </p:nvSpPr>
        <p:spPr>
          <a:xfrm>
            <a:off x="3108622" y="1151400"/>
            <a:ext cx="5637600" cy="3479400"/>
          </a:xfrm>
          <a:prstGeom prst="rect">
            <a:avLst/>
          </a:prstGeom>
          <a:noFill/>
          <a:ln>
            <a:noFill/>
          </a:ln>
        </p:spPr>
        <p:txBody>
          <a:bodyPr spcFirstLastPara="1" wrap="square" lIns="84225" tIns="42100" rIns="84225" bIns="42100" anchor="t" anchorCtr="0">
            <a:noAutofit/>
          </a:bodyPr>
          <a:lstStyle/>
          <a:p>
            <a:pPr marL="317500" marR="0" lvl="0" indent="-234950" algn="l" rtl="0">
              <a:lnSpc>
                <a:spcPct val="100000"/>
              </a:lnSpc>
              <a:spcBef>
                <a:spcPts val="0"/>
              </a:spcBef>
              <a:spcAft>
                <a:spcPts val="0"/>
              </a:spcAft>
              <a:buClr>
                <a:schemeClr val="dk1"/>
              </a:buClr>
              <a:buSzPts val="1700"/>
              <a:buFont typeface="Libre Baskerville"/>
              <a:buChar char="•"/>
            </a:pPr>
            <a:r>
              <a:rPr lang="en" sz="1800" i="0" u="none" strike="noStrike" cap="none" dirty="0">
                <a:solidFill>
                  <a:schemeClr val="dk1"/>
                </a:solidFill>
                <a:latin typeface="Libre Baskerville"/>
                <a:ea typeface="Libre Baskerville"/>
                <a:cs typeface="Libre Baskerville"/>
                <a:sym typeface="Libre Baskerville"/>
              </a:rPr>
              <a:t>Responsible for budget and tax rate.</a:t>
            </a:r>
            <a:endParaRPr sz="1800" i="0" u="none" strike="noStrike" cap="none" dirty="0">
              <a:solidFill>
                <a:srgbClr val="000000"/>
              </a:solidFill>
              <a:latin typeface="Libre Baskerville"/>
              <a:ea typeface="Libre Baskerville"/>
              <a:cs typeface="Libre Baskerville"/>
              <a:sym typeface="Libre Baskerville"/>
            </a:endParaRPr>
          </a:p>
          <a:p>
            <a:pPr marL="317500" marR="0" lvl="0" indent="-234950" algn="l" rtl="0">
              <a:lnSpc>
                <a:spcPct val="100000"/>
              </a:lnSpc>
              <a:spcBef>
                <a:spcPts val="2000"/>
              </a:spcBef>
              <a:spcAft>
                <a:spcPts val="0"/>
              </a:spcAft>
              <a:buClr>
                <a:schemeClr val="dk1"/>
              </a:buClr>
              <a:buSzPts val="1700"/>
              <a:buFont typeface="Libre Baskerville"/>
              <a:buChar char="•"/>
            </a:pPr>
            <a:r>
              <a:rPr lang="en" sz="1800" dirty="0">
                <a:solidFill>
                  <a:schemeClr val="dk1"/>
                </a:solidFill>
                <a:latin typeface="Libre Baskerville"/>
                <a:ea typeface="Libre Baskerville"/>
                <a:cs typeface="Libre Baskerville"/>
                <a:sym typeface="Libre Baskerville"/>
              </a:rPr>
              <a:t>Presiding officer of the Commissioners Court.</a:t>
            </a:r>
            <a:endParaRPr sz="1800" dirty="0">
              <a:solidFill>
                <a:schemeClr val="dk1"/>
              </a:solidFill>
              <a:latin typeface="Libre Baskerville"/>
              <a:ea typeface="Libre Baskerville"/>
              <a:cs typeface="Libre Baskerville"/>
              <a:sym typeface="Libre Baskerville"/>
            </a:endParaRPr>
          </a:p>
          <a:p>
            <a:pPr marL="317500" marR="0" lvl="0" indent="-234950" algn="l" rtl="0">
              <a:lnSpc>
                <a:spcPct val="100000"/>
              </a:lnSpc>
              <a:spcBef>
                <a:spcPts val="2000"/>
              </a:spcBef>
              <a:spcAft>
                <a:spcPts val="0"/>
              </a:spcAft>
              <a:buClr>
                <a:schemeClr val="dk1"/>
              </a:buClr>
              <a:buSzPts val="1700"/>
              <a:buFont typeface="Libre Baskerville"/>
              <a:buChar char="•"/>
            </a:pPr>
            <a:r>
              <a:rPr lang="en" sz="1800" dirty="0">
                <a:solidFill>
                  <a:schemeClr val="dk1"/>
                </a:solidFill>
                <a:latin typeface="Libre Baskerville"/>
                <a:ea typeface="Libre Baskerville"/>
                <a:cs typeface="Libre Baskerville"/>
                <a:sym typeface="Libre Baskerville"/>
              </a:rPr>
              <a:t>Represents the county in many administrative functions.</a:t>
            </a:r>
            <a:endParaRPr sz="1800" dirty="0">
              <a:solidFill>
                <a:schemeClr val="dk1"/>
              </a:solidFill>
              <a:latin typeface="Libre Baskerville"/>
              <a:ea typeface="Libre Baskerville"/>
              <a:cs typeface="Libre Baskerville"/>
              <a:sym typeface="Libre Baskerville"/>
            </a:endParaRPr>
          </a:p>
          <a:p>
            <a:pPr marL="317500" marR="0" lvl="0" indent="-234950" algn="l" rtl="0">
              <a:lnSpc>
                <a:spcPct val="100000"/>
              </a:lnSpc>
              <a:spcBef>
                <a:spcPts val="2000"/>
              </a:spcBef>
              <a:spcAft>
                <a:spcPts val="0"/>
              </a:spcAft>
              <a:buClr>
                <a:schemeClr val="dk1"/>
              </a:buClr>
              <a:buSzPts val="1700"/>
              <a:buFont typeface="Libre Baskerville"/>
              <a:buChar char="•"/>
            </a:pPr>
            <a:r>
              <a:rPr lang="en" sz="1800" dirty="0">
                <a:solidFill>
                  <a:schemeClr val="dk1"/>
                </a:solidFill>
                <a:latin typeface="Libre Baskerville"/>
                <a:ea typeface="Libre Baskerville"/>
                <a:cs typeface="Libre Baskerville"/>
                <a:sym typeface="Libre Baskerville"/>
              </a:rPr>
              <a:t>Serves as budget officer in most counties.</a:t>
            </a:r>
            <a:endParaRPr sz="1800" dirty="0">
              <a:solidFill>
                <a:schemeClr val="dk1"/>
              </a:solidFill>
              <a:latin typeface="Libre Baskerville"/>
              <a:ea typeface="Libre Baskerville"/>
              <a:cs typeface="Libre Baskerville"/>
              <a:sym typeface="Libre Baskerville"/>
            </a:endParaRPr>
          </a:p>
          <a:p>
            <a:pPr marL="317500" marR="0" lvl="0" indent="-234950" algn="l" rtl="0">
              <a:lnSpc>
                <a:spcPct val="100000"/>
              </a:lnSpc>
              <a:spcBef>
                <a:spcPts val="2000"/>
              </a:spcBef>
              <a:spcAft>
                <a:spcPts val="0"/>
              </a:spcAft>
              <a:buClr>
                <a:schemeClr val="dk1"/>
              </a:buClr>
              <a:buSzPts val="1700"/>
              <a:buFont typeface="Libre Baskerville"/>
              <a:buChar char="•"/>
            </a:pPr>
            <a:r>
              <a:rPr lang="en" sz="1800" dirty="0">
                <a:solidFill>
                  <a:schemeClr val="dk1"/>
                </a:solidFill>
                <a:latin typeface="Libre Baskerville"/>
                <a:ea typeface="Libre Baskerville"/>
                <a:cs typeface="Libre Baskerville"/>
                <a:sym typeface="Libre Baskerville"/>
              </a:rPr>
              <a:t>Serves as head of emergency management.</a:t>
            </a:r>
            <a:endParaRPr sz="1800" dirty="0">
              <a:solidFill>
                <a:schemeClr val="dk1"/>
              </a:solidFill>
              <a:latin typeface="Libre Baskerville"/>
              <a:ea typeface="Libre Baskerville"/>
              <a:cs typeface="Libre Baskerville"/>
              <a:sym typeface="Libre Baskerville"/>
            </a:endParaRPr>
          </a:p>
          <a:p>
            <a:pPr marL="317500" marR="0" lvl="0" indent="-234950" algn="l" rtl="0">
              <a:lnSpc>
                <a:spcPct val="100000"/>
              </a:lnSpc>
              <a:spcBef>
                <a:spcPts val="2000"/>
              </a:spcBef>
              <a:spcAft>
                <a:spcPts val="0"/>
              </a:spcAft>
              <a:buClr>
                <a:schemeClr val="dk1"/>
              </a:buClr>
              <a:buSzPts val="1700"/>
              <a:buFont typeface="Libre Baskerville"/>
              <a:buChar char="•"/>
            </a:pPr>
            <a:r>
              <a:rPr lang="en" sz="1800" dirty="0">
                <a:solidFill>
                  <a:schemeClr val="dk1"/>
                </a:solidFill>
                <a:latin typeface="Libre Baskerville"/>
                <a:ea typeface="Libre Baskerville"/>
                <a:cs typeface="Libre Baskerville"/>
                <a:sym typeface="Libre Baskerville"/>
              </a:rPr>
              <a:t>Has broad judicial duties in criminal and civil cases.</a:t>
            </a:r>
            <a:endParaRPr sz="18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0"/>
        <p:cNvGrpSpPr/>
        <p:nvPr/>
      </p:nvGrpSpPr>
      <p:grpSpPr>
        <a:xfrm>
          <a:off x="0" y="0"/>
          <a:ext cx="0" cy="0"/>
          <a:chOff x="0" y="0"/>
          <a:chExt cx="0" cy="0"/>
        </a:xfrm>
      </p:grpSpPr>
      <p:sp>
        <p:nvSpPr>
          <p:cNvPr id="191" name="Google Shape;191;p29"/>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192" name="Google Shape;192;p29"/>
          <p:cNvSpPr txBox="1"/>
          <p:nvPr/>
        </p:nvSpPr>
        <p:spPr>
          <a:xfrm>
            <a:off x="1978830" y="276318"/>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Commissioner</a:t>
            </a:r>
            <a:endParaRPr sz="1700" i="1" u="none" strike="noStrike" cap="none">
              <a:solidFill>
                <a:srgbClr val="17375E"/>
              </a:solidFill>
              <a:latin typeface="Montserrat SemiBold"/>
              <a:ea typeface="Montserrat SemiBold"/>
              <a:cs typeface="Montserrat SemiBold"/>
              <a:sym typeface="Montserrat SemiBold"/>
            </a:endParaRPr>
          </a:p>
        </p:txBody>
      </p:sp>
      <p:sp>
        <p:nvSpPr>
          <p:cNvPr id="193" name="Google Shape;193;p29"/>
          <p:cNvSpPr txBox="1"/>
          <p:nvPr/>
        </p:nvSpPr>
        <p:spPr>
          <a:xfrm>
            <a:off x="3108622" y="1151399"/>
            <a:ext cx="5637600" cy="3797971"/>
          </a:xfrm>
          <a:prstGeom prst="rect">
            <a:avLst/>
          </a:prstGeom>
          <a:noFill/>
          <a:ln>
            <a:noFill/>
          </a:ln>
        </p:spPr>
        <p:txBody>
          <a:bodyPr spcFirstLastPara="1" wrap="square" lIns="84225" tIns="42100" rIns="84225" bIns="42100" anchor="t" anchorCtr="0">
            <a:noAutofit/>
          </a:bodyPr>
          <a:lstStyle/>
          <a:p>
            <a:pPr marL="381000" lvl="0" indent="-336550" algn="l" rtl="0">
              <a:spcBef>
                <a:spcPts val="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Represents one of four precincts.</a:t>
            </a:r>
            <a:endParaRPr sz="2000" dirty="0">
              <a:solidFill>
                <a:schemeClr val="dk1"/>
              </a:solidFill>
              <a:latin typeface="Libre Baskerville"/>
              <a:ea typeface="Libre Baskerville"/>
              <a:cs typeface="Libre Baskerville"/>
              <a:sym typeface="Libre Baskerville"/>
            </a:endParaRPr>
          </a:p>
          <a:p>
            <a:pPr marL="381000" lvl="0" indent="-336550" algn="l" rtl="0">
              <a:spcBef>
                <a:spcPts val="2100"/>
              </a:spcBef>
              <a:spcAft>
                <a:spcPts val="0"/>
              </a:spcAft>
              <a:buClr>
                <a:schemeClr val="dk1"/>
              </a:buClr>
              <a:buSzPts val="2300"/>
              <a:buFont typeface="Libre Baskerville"/>
              <a:buChar char="•"/>
            </a:pPr>
            <a:r>
              <a:rPr lang="en-US" sz="2000" dirty="0">
                <a:solidFill>
                  <a:schemeClr val="dk1"/>
                </a:solidFill>
                <a:latin typeface="Libre Baskerville"/>
                <a:ea typeface="Libre Baskerville"/>
                <a:cs typeface="Libre Baskerville"/>
                <a:sym typeface="Libre Baskerville"/>
              </a:rPr>
              <a:t>Responsible for budget and tax rate.</a:t>
            </a:r>
            <a:endParaRPr lang="en" sz="2000" dirty="0">
              <a:solidFill>
                <a:schemeClr val="dk1"/>
              </a:solidFill>
              <a:latin typeface="Libre Baskerville"/>
              <a:ea typeface="Libre Baskerville"/>
              <a:cs typeface="Libre Baskerville"/>
              <a:sym typeface="Libre Baskerville"/>
            </a:endParaRPr>
          </a:p>
          <a:p>
            <a:pPr marL="381000" lvl="0" indent="-336550" algn="l" rtl="0">
              <a:spcBef>
                <a:spcPts val="21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Has broad policy-making authority as a member of the Commissioners Court.</a:t>
            </a:r>
            <a:endParaRPr sz="2000" dirty="0">
              <a:solidFill>
                <a:schemeClr val="dk1"/>
              </a:solidFill>
              <a:latin typeface="Libre Baskerville"/>
              <a:ea typeface="Libre Baskerville"/>
              <a:cs typeface="Libre Baskerville"/>
              <a:sym typeface="Libre Baskerville"/>
            </a:endParaRPr>
          </a:p>
          <a:p>
            <a:pPr marL="381000" lvl="0" indent="-336550" algn="l" rtl="0">
              <a:spcBef>
                <a:spcPts val="21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Typically responsible for building and maintaining roads and bridges and other county facilities within their precinct.</a:t>
            </a:r>
            <a:endParaRPr sz="2000" dirty="0">
              <a:solidFill>
                <a:schemeClr val="dk1"/>
              </a:solidFill>
              <a:latin typeface="Libre Baskerville"/>
              <a:ea typeface="Libre Baskerville"/>
              <a:cs typeface="Libre Baskerville"/>
              <a:sym typeface="Libre Baskerville"/>
            </a:endParaRPr>
          </a:p>
        </p:txBody>
      </p:sp>
      <p:pic>
        <p:nvPicPr>
          <p:cNvPr id="194" name="Google Shape;194;p29" title="Vectorss-08.png"/>
          <p:cNvPicPr preferRelativeResize="0"/>
          <p:nvPr/>
        </p:nvPicPr>
        <p:blipFill>
          <a:blip r:embed="rId3">
            <a:alphaModFix/>
          </a:blip>
          <a:stretch>
            <a:fillRect/>
          </a:stretch>
        </p:blipFill>
        <p:spPr>
          <a:xfrm>
            <a:off x="268300" y="1677025"/>
            <a:ext cx="2385900" cy="178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8"/>
        <p:cNvGrpSpPr/>
        <p:nvPr/>
      </p:nvGrpSpPr>
      <p:grpSpPr>
        <a:xfrm>
          <a:off x="0" y="0"/>
          <a:ext cx="0" cy="0"/>
          <a:chOff x="0" y="0"/>
          <a:chExt cx="0" cy="0"/>
        </a:xfrm>
      </p:grpSpPr>
      <p:sp>
        <p:nvSpPr>
          <p:cNvPr id="199" name="Google Shape;199;p30"/>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00" name="Google Shape;200;p30"/>
          <p:cNvSpPr txBox="1"/>
          <p:nvPr/>
        </p:nvSpPr>
        <p:spPr>
          <a:xfrm>
            <a:off x="1978830" y="283368"/>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Tax Assessor-Collector</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01" name="Google Shape;201;p30" title="Vectorss-14.png"/>
          <p:cNvPicPr preferRelativeResize="0"/>
          <p:nvPr/>
        </p:nvPicPr>
        <p:blipFill>
          <a:blip r:embed="rId3">
            <a:alphaModFix/>
          </a:blip>
          <a:stretch>
            <a:fillRect/>
          </a:stretch>
        </p:blipFill>
        <p:spPr>
          <a:xfrm>
            <a:off x="466387" y="1626325"/>
            <a:ext cx="1892025" cy="2086250"/>
          </a:xfrm>
          <a:prstGeom prst="rect">
            <a:avLst/>
          </a:prstGeom>
          <a:noFill/>
          <a:ln>
            <a:noFill/>
          </a:ln>
        </p:spPr>
      </p:pic>
      <p:sp>
        <p:nvSpPr>
          <p:cNvPr id="202" name="Google Shape;202;p30"/>
          <p:cNvSpPr txBox="1"/>
          <p:nvPr/>
        </p:nvSpPr>
        <p:spPr>
          <a:xfrm>
            <a:off x="3108622" y="992376"/>
            <a:ext cx="5637600" cy="3867756"/>
          </a:xfrm>
          <a:prstGeom prst="rect">
            <a:avLst/>
          </a:prstGeom>
          <a:noFill/>
          <a:ln>
            <a:noFill/>
          </a:ln>
        </p:spPr>
        <p:txBody>
          <a:bodyPr spcFirstLastPara="1" wrap="square" lIns="84225" tIns="42100" rIns="84225" bIns="42100" anchor="t" anchorCtr="0">
            <a:noAutofit/>
          </a:bodyPr>
          <a:lstStyle/>
          <a:p>
            <a:pPr marL="381000" lvl="0" indent="-311150" algn="l" rtl="0">
              <a:spcBef>
                <a:spcPts val="1600"/>
              </a:spcBef>
              <a:spcAft>
                <a:spcPts val="0"/>
              </a:spcAft>
              <a:buClr>
                <a:schemeClr val="dk1"/>
              </a:buClr>
              <a:buSzPts val="1900"/>
              <a:buFont typeface="Libre Baskerville"/>
              <a:buChar char="•"/>
            </a:pPr>
            <a:r>
              <a:rPr lang="en" sz="2000" dirty="0">
                <a:solidFill>
                  <a:schemeClr val="dk1"/>
                </a:solidFill>
                <a:latin typeface="Libre Baskerville"/>
                <a:ea typeface="Libre Baskerville"/>
                <a:cs typeface="Libre Baskerville"/>
                <a:sym typeface="Libre Baskerville"/>
              </a:rPr>
              <a:t>Collects property taxes.</a:t>
            </a:r>
            <a:endParaRPr sz="2000" dirty="0">
              <a:solidFill>
                <a:schemeClr val="dk1"/>
              </a:solidFill>
              <a:latin typeface="Libre Baskerville"/>
              <a:ea typeface="Libre Baskerville"/>
              <a:cs typeface="Libre Baskerville"/>
              <a:sym typeface="Libre Baskerville"/>
            </a:endParaRPr>
          </a:p>
          <a:p>
            <a:pPr marL="381000" lvl="0" indent="-311150" algn="l" rtl="0">
              <a:spcBef>
                <a:spcPts val="1600"/>
              </a:spcBef>
              <a:spcAft>
                <a:spcPts val="0"/>
              </a:spcAft>
              <a:buClr>
                <a:schemeClr val="dk1"/>
              </a:buClr>
              <a:buSzPts val="1900"/>
              <a:buFont typeface="Libre Baskerville"/>
              <a:buChar char="•"/>
            </a:pPr>
            <a:r>
              <a:rPr lang="en" sz="2000" dirty="0">
                <a:solidFill>
                  <a:schemeClr val="dk1"/>
                </a:solidFill>
                <a:latin typeface="Libre Baskerville"/>
                <a:ea typeface="Libre Baskerville"/>
                <a:cs typeface="Libre Baskerville"/>
                <a:sym typeface="Libre Baskerville"/>
              </a:rPr>
              <a:t>May contract to collect for other local entities.</a:t>
            </a:r>
            <a:endParaRPr sz="2000" dirty="0">
              <a:solidFill>
                <a:schemeClr val="dk1"/>
              </a:solidFill>
              <a:latin typeface="Libre Baskerville"/>
              <a:ea typeface="Libre Baskerville"/>
              <a:cs typeface="Libre Baskerville"/>
              <a:sym typeface="Libre Baskerville"/>
            </a:endParaRPr>
          </a:p>
          <a:p>
            <a:pPr marL="381000" lvl="0" indent="-311150" algn="l" rtl="0">
              <a:spcBef>
                <a:spcPts val="1600"/>
              </a:spcBef>
              <a:spcAft>
                <a:spcPts val="0"/>
              </a:spcAft>
              <a:buClr>
                <a:schemeClr val="dk1"/>
              </a:buClr>
              <a:buSzPts val="1900"/>
              <a:buFont typeface="Libre Baskerville"/>
              <a:buChar char="•"/>
            </a:pPr>
            <a:r>
              <a:rPr lang="en" sz="2000" dirty="0">
                <a:solidFill>
                  <a:schemeClr val="dk1"/>
                </a:solidFill>
                <a:latin typeface="Libre Baskerville"/>
                <a:ea typeface="Libre Baskerville"/>
                <a:cs typeface="Libre Baskerville"/>
                <a:sym typeface="Libre Baskerville"/>
              </a:rPr>
              <a:t>Registers motor vehicles for the state.</a:t>
            </a:r>
            <a:endParaRPr sz="2000" dirty="0">
              <a:solidFill>
                <a:schemeClr val="dk1"/>
              </a:solidFill>
              <a:latin typeface="Libre Baskerville"/>
              <a:ea typeface="Libre Baskerville"/>
              <a:cs typeface="Libre Baskerville"/>
              <a:sym typeface="Libre Baskerville"/>
            </a:endParaRPr>
          </a:p>
          <a:p>
            <a:pPr marL="381000" lvl="0" indent="-311150" algn="l" rtl="0">
              <a:spcBef>
                <a:spcPts val="1600"/>
              </a:spcBef>
              <a:spcAft>
                <a:spcPts val="0"/>
              </a:spcAft>
              <a:buClr>
                <a:schemeClr val="dk1"/>
              </a:buClr>
              <a:buSzPts val="1900"/>
              <a:buFont typeface="Libre Baskerville"/>
              <a:buChar char="•"/>
            </a:pPr>
            <a:r>
              <a:rPr lang="en" sz="2000" dirty="0">
                <a:solidFill>
                  <a:schemeClr val="dk1"/>
                </a:solidFill>
                <a:latin typeface="Libre Baskerville"/>
                <a:ea typeface="Libre Baskerville"/>
                <a:cs typeface="Libre Baskerville"/>
                <a:sym typeface="Libre Baskerville"/>
              </a:rPr>
              <a:t>Collects various other fees for the state and county.</a:t>
            </a:r>
            <a:endParaRPr sz="2000" dirty="0">
              <a:solidFill>
                <a:schemeClr val="dk1"/>
              </a:solidFill>
              <a:latin typeface="Libre Baskerville"/>
              <a:ea typeface="Libre Baskerville"/>
              <a:cs typeface="Libre Baskerville"/>
              <a:sym typeface="Libre Baskerville"/>
            </a:endParaRPr>
          </a:p>
          <a:p>
            <a:pPr marL="381000" lvl="0" indent="-311150" algn="l" rtl="0">
              <a:spcBef>
                <a:spcPts val="1600"/>
              </a:spcBef>
              <a:spcAft>
                <a:spcPts val="0"/>
              </a:spcAft>
              <a:buClr>
                <a:schemeClr val="dk1"/>
              </a:buClr>
              <a:buSzPts val="1900"/>
              <a:buFont typeface="Libre Baskerville"/>
              <a:buChar char="•"/>
            </a:pPr>
            <a:r>
              <a:rPr lang="en" sz="2000" dirty="0">
                <a:solidFill>
                  <a:schemeClr val="dk1"/>
                </a:solidFill>
                <a:latin typeface="Libre Baskerville"/>
                <a:ea typeface="Libre Baskerville"/>
                <a:cs typeface="Libre Baskerville"/>
                <a:sym typeface="Libre Baskerville"/>
              </a:rPr>
              <a:t>Serves as voter registrar.</a:t>
            </a:r>
            <a:endParaRPr sz="2000" dirty="0">
              <a:solidFill>
                <a:schemeClr val="dk1"/>
              </a:solidFill>
              <a:latin typeface="Libre Baskerville"/>
              <a:ea typeface="Libre Baskerville"/>
              <a:cs typeface="Libre Baskerville"/>
              <a:sym typeface="Libre Baskerville"/>
            </a:endParaRPr>
          </a:p>
          <a:p>
            <a:pPr marL="381000" lvl="0" indent="-311150" algn="l" rtl="0">
              <a:spcBef>
                <a:spcPts val="1600"/>
              </a:spcBef>
              <a:spcAft>
                <a:spcPts val="0"/>
              </a:spcAft>
              <a:buClr>
                <a:schemeClr val="dk1"/>
              </a:buClr>
              <a:buSzPts val="1900"/>
              <a:buFont typeface="Libre Baskerville"/>
              <a:buChar char="•"/>
            </a:pPr>
            <a:r>
              <a:rPr lang="en-US" sz="2000" dirty="0">
                <a:solidFill>
                  <a:schemeClr val="dk1"/>
                </a:solidFill>
                <a:latin typeface="Libre Baskerville"/>
                <a:ea typeface="Libre Baskerville"/>
                <a:cs typeface="Libre Baskerville"/>
                <a:sym typeface="Libre Baskerville"/>
              </a:rPr>
              <a:t>Calculates the No New Revenue rate.</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06"/>
        <p:cNvGrpSpPr/>
        <p:nvPr/>
      </p:nvGrpSpPr>
      <p:grpSpPr>
        <a:xfrm>
          <a:off x="0" y="0"/>
          <a:ext cx="0" cy="0"/>
          <a:chOff x="0" y="0"/>
          <a:chExt cx="0" cy="0"/>
        </a:xfrm>
      </p:grpSpPr>
      <p:sp>
        <p:nvSpPr>
          <p:cNvPr id="207" name="Google Shape;207;p31"/>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08" name="Google Shape;208;p31"/>
          <p:cNvSpPr txBox="1"/>
          <p:nvPr/>
        </p:nvSpPr>
        <p:spPr>
          <a:xfrm>
            <a:off x="1978830" y="269268"/>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Clerk</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09" name="Google Shape;209;p31" title="Vectorss-15.png"/>
          <p:cNvPicPr preferRelativeResize="0"/>
          <p:nvPr/>
        </p:nvPicPr>
        <p:blipFill>
          <a:blip r:embed="rId3">
            <a:alphaModFix/>
          </a:blip>
          <a:stretch>
            <a:fillRect/>
          </a:stretch>
        </p:blipFill>
        <p:spPr>
          <a:xfrm>
            <a:off x="442350" y="1612000"/>
            <a:ext cx="2123550" cy="1919499"/>
          </a:xfrm>
          <a:prstGeom prst="rect">
            <a:avLst/>
          </a:prstGeom>
          <a:noFill/>
          <a:ln>
            <a:noFill/>
          </a:ln>
        </p:spPr>
      </p:pic>
      <p:sp>
        <p:nvSpPr>
          <p:cNvPr id="210" name="Google Shape;210;p31"/>
          <p:cNvSpPr txBox="1"/>
          <p:nvPr/>
        </p:nvSpPr>
        <p:spPr>
          <a:xfrm>
            <a:off x="3108622" y="979124"/>
            <a:ext cx="5637600" cy="3479400"/>
          </a:xfrm>
          <a:prstGeom prst="rect">
            <a:avLst/>
          </a:prstGeom>
          <a:noFill/>
          <a:ln>
            <a:noFill/>
          </a:ln>
        </p:spPr>
        <p:txBody>
          <a:bodyPr spcFirstLastPara="1" wrap="square" lIns="84225" tIns="42100" rIns="84225" bIns="42100" anchor="t" anchorCtr="0">
            <a:noAutofit/>
          </a:bodyPr>
          <a:lstStyle/>
          <a:p>
            <a:pPr marL="381000" lvl="0" indent="-317500" algn="l" rtl="0">
              <a:spcBef>
                <a:spcPts val="1600"/>
              </a:spcBef>
              <a:spcAft>
                <a:spcPts val="0"/>
              </a:spcAft>
              <a:buClr>
                <a:schemeClr val="dk1"/>
              </a:buClr>
              <a:buSzPts val="2000"/>
              <a:buFont typeface="Libre Baskerville"/>
              <a:buChar char="•"/>
            </a:pPr>
            <a:r>
              <a:rPr lang="en" sz="2000" dirty="0">
                <a:solidFill>
                  <a:schemeClr val="dk1"/>
                </a:solidFill>
                <a:latin typeface="Libre Baskerville"/>
                <a:ea typeface="Libre Baskerville"/>
                <a:cs typeface="Libre Baskerville"/>
                <a:sym typeface="Libre Baskerville"/>
              </a:rPr>
              <a:t>Serves as clerk and custodian of records for Commissioners Court and other county courts.</a:t>
            </a:r>
            <a:endParaRPr sz="2000" dirty="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dirty="0">
                <a:solidFill>
                  <a:schemeClr val="dk1"/>
                </a:solidFill>
                <a:latin typeface="Libre Baskerville"/>
                <a:ea typeface="Libre Baskerville"/>
                <a:cs typeface="Libre Baskerville"/>
                <a:sym typeface="Libre Baskerville"/>
              </a:rPr>
              <a:t>Recorder and custodian of important records like deeds, bonds, birth and death certificates, livestock brands, etc.</a:t>
            </a:r>
            <a:endParaRPr sz="2000" dirty="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dirty="0">
                <a:solidFill>
                  <a:schemeClr val="dk1"/>
                </a:solidFill>
                <a:latin typeface="Libre Baskerville"/>
                <a:ea typeface="Libre Baskerville"/>
                <a:cs typeface="Libre Baskerville"/>
                <a:sym typeface="Libre Baskerville"/>
              </a:rPr>
              <a:t>Issues marriage licenses.</a:t>
            </a:r>
            <a:endParaRPr sz="2000" dirty="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dirty="0">
                <a:solidFill>
                  <a:schemeClr val="dk1"/>
                </a:solidFill>
                <a:latin typeface="Libre Baskerville"/>
                <a:ea typeface="Libre Baskerville"/>
                <a:cs typeface="Libre Baskerville"/>
                <a:sym typeface="Libre Baskerville"/>
              </a:rPr>
              <a:t>Serves as chief elections officer in most counties.</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1"/>
        <p:cNvGrpSpPr/>
        <p:nvPr/>
      </p:nvGrpSpPr>
      <p:grpSpPr>
        <a:xfrm>
          <a:off x="0" y="0"/>
          <a:ext cx="0" cy="0"/>
          <a:chOff x="0" y="0"/>
          <a:chExt cx="0" cy="0"/>
        </a:xfrm>
      </p:grpSpPr>
      <p:pic>
        <p:nvPicPr>
          <p:cNvPr id="62" name="Google Shape;62;p14" descr="http://img1.imagesbn.com/p/9780976779926_p0_v1_s260x420.jpg"/>
          <p:cNvPicPr preferRelativeResize="0"/>
          <p:nvPr/>
        </p:nvPicPr>
        <p:blipFill rotWithShape="1">
          <a:blip r:embed="rId3">
            <a:alphaModFix/>
          </a:blip>
          <a:srcRect/>
          <a:stretch/>
        </p:blipFill>
        <p:spPr>
          <a:xfrm>
            <a:off x="6503818" y="1041575"/>
            <a:ext cx="2174650" cy="3060350"/>
          </a:xfrm>
          <a:prstGeom prst="rect">
            <a:avLst/>
          </a:prstGeom>
          <a:noFill/>
          <a:ln>
            <a:noFill/>
          </a:ln>
        </p:spPr>
      </p:pic>
      <p:sp>
        <p:nvSpPr>
          <p:cNvPr id="63" name="Google Shape;63;p14"/>
          <p:cNvSpPr/>
          <p:nvPr/>
        </p:nvSpPr>
        <p:spPr>
          <a:xfrm>
            <a:off x="0" y="0"/>
            <a:ext cx="60006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dirty="0">
              <a:latin typeface="Calibri"/>
              <a:ea typeface="Calibri"/>
              <a:cs typeface="Calibri"/>
              <a:sym typeface="Calibri"/>
            </a:endParaRPr>
          </a:p>
        </p:txBody>
      </p:sp>
      <p:sp>
        <p:nvSpPr>
          <p:cNvPr id="64" name="Google Shape;64;p14"/>
          <p:cNvSpPr/>
          <p:nvPr/>
        </p:nvSpPr>
        <p:spPr>
          <a:xfrm>
            <a:off x="465532" y="930450"/>
            <a:ext cx="4841843" cy="3282600"/>
          </a:xfrm>
          <a:prstGeom prst="rect">
            <a:avLst/>
          </a:prstGeom>
          <a:noFill/>
          <a:ln>
            <a:noFill/>
          </a:ln>
        </p:spPr>
        <p:txBody>
          <a:bodyPr spcFirstLastPara="1" wrap="square" lIns="84225" tIns="42100" rIns="84225" bIns="42100" anchor="ctr" anchorCtr="0">
            <a:noAutofit/>
          </a:bodyPr>
          <a:lstStyle/>
          <a:p>
            <a:pPr marL="0" marR="0" lvl="0" indent="0" algn="l" rtl="0">
              <a:spcBef>
                <a:spcPts val="0"/>
              </a:spcBef>
              <a:spcAft>
                <a:spcPts val="0"/>
              </a:spcAft>
              <a:buNone/>
            </a:pPr>
            <a:r>
              <a:rPr lang="en" sz="3200" b="0" i="0" u="none" strike="noStrike" cap="none" dirty="0">
                <a:solidFill>
                  <a:schemeClr val="lt1"/>
                </a:solidFill>
                <a:latin typeface="Century"/>
                <a:ea typeface="Century"/>
                <a:cs typeface="Century"/>
                <a:sym typeface="Century"/>
              </a:rPr>
              <a:t>  “The Republic</a:t>
            </a:r>
            <a:endParaRPr sz="1200" dirty="0">
              <a:solidFill>
                <a:schemeClr val="lt1"/>
              </a:solidFill>
            </a:endParaRPr>
          </a:p>
          <a:p>
            <a:pPr marL="0" marR="0" lvl="0" indent="0" algn="l" rtl="0">
              <a:spcBef>
                <a:spcPts val="0"/>
              </a:spcBef>
              <a:spcAft>
                <a:spcPts val="0"/>
              </a:spcAft>
              <a:buNone/>
            </a:pPr>
            <a:r>
              <a:rPr lang="en" sz="3200" dirty="0">
                <a:solidFill>
                  <a:schemeClr val="lt1"/>
                </a:solidFill>
                <a:latin typeface="Century"/>
                <a:ea typeface="Century"/>
                <a:cs typeface="Century"/>
                <a:sym typeface="Century"/>
              </a:rPr>
              <a:t>  shall be divided into  </a:t>
            </a:r>
            <a:br>
              <a:rPr lang="en" sz="3200" dirty="0">
                <a:solidFill>
                  <a:schemeClr val="lt1"/>
                </a:solidFill>
                <a:latin typeface="Century"/>
                <a:ea typeface="Century"/>
                <a:cs typeface="Century"/>
                <a:sym typeface="Century"/>
              </a:rPr>
            </a:br>
            <a:r>
              <a:rPr lang="en" sz="3200" dirty="0">
                <a:solidFill>
                  <a:schemeClr val="lt1"/>
                </a:solidFill>
                <a:latin typeface="Century"/>
                <a:ea typeface="Century"/>
                <a:cs typeface="Century"/>
                <a:sym typeface="Century"/>
              </a:rPr>
              <a:t>  convenient counties…”</a:t>
            </a:r>
            <a:endParaRPr sz="600" dirty="0">
              <a:solidFill>
                <a:schemeClr val="lt1"/>
              </a:solidFill>
              <a:latin typeface="Century"/>
              <a:ea typeface="Century"/>
              <a:cs typeface="Century"/>
              <a:sym typeface="Century"/>
            </a:endParaRPr>
          </a:p>
          <a:p>
            <a:pPr marL="0" marR="0" lvl="0" indent="0" algn="l" rtl="0">
              <a:spcBef>
                <a:spcPts val="0"/>
              </a:spcBef>
              <a:spcAft>
                <a:spcPts val="0"/>
              </a:spcAft>
              <a:buNone/>
            </a:pPr>
            <a:r>
              <a:rPr lang="en" sz="600" b="1" dirty="0">
                <a:solidFill>
                  <a:schemeClr val="lt1"/>
                </a:solidFill>
                <a:latin typeface="Century"/>
                <a:ea typeface="Century"/>
                <a:cs typeface="Century"/>
                <a:sym typeface="Century"/>
              </a:rPr>
              <a:t>   </a:t>
            </a:r>
            <a:endParaRPr sz="1200" dirty="0">
              <a:solidFill>
                <a:schemeClr val="lt1"/>
              </a:solidFill>
            </a:endParaRPr>
          </a:p>
          <a:p>
            <a:pPr marL="0" marR="0" lvl="0" indent="0" algn="l" rtl="0">
              <a:spcBef>
                <a:spcPts val="0"/>
              </a:spcBef>
              <a:spcAft>
                <a:spcPts val="0"/>
              </a:spcAft>
              <a:buNone/>
            </a:pPr>
            <a:r>
              <a:rPr lang="en" sz="2600" b="1" dirty="0">
                <a:solidFill>
                  <a:schemeClr val="lt1"/>
                </a:solidFill>
                <a:latin typeface="Calibri"/>
                <a:ea typeface="Calibri"/>
                <a:cs typeface="Calibri"/>
                <a:sym typeface="Calibri"/>
              </a:rPr>
              <a:t>   </a:t>
            </a:r>
            <a:endParaRPr sz="7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n" sz="1800" i="1" dirty="0">
                <a:solidFill>
                  <a:schemeClr val="lt1"/>
                </a:solidFill>
                <a:latin typeface="Helvetica Neue"/>
                <a:ea typeface="Helvetica Neue"/>
                <a:cs typeface="Helvetica Neue"/>
                <a:sym typeface="Helvetica Neue"/>
              </a:rPr>
              <a:t>Art. IV, Constitution of the Republic of Texas</a:t>
            </a:r>
            <a:endParaRPr sz="1200" dirty="0">
              <a:solidFill>
                <a:schemeClr val="lt1"/>
              </a:solidFill>
            </a:endParaRPr>
          </a:p>
          <a:p>
            <a:pPr marL="0" marR="0" lvl="0" indent="0" algn="l" rtl="0">
              <a:spcBef>
                <a:spcPts val="0"/>
              </a:spcBef>
              <a:spcAft>
                <a:spcPts val="0"/>
              </a:spcAft>
              <a:buNone/>
            </a:pPr>
            <a:endParaRPr sz="1700" dirty="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14"/>
        <p:cNvGrpSpPr/>
        <p:nvPr/>
      </p:nvGrpSpPr>
      <p:grpSpPr>
        <a:xfrm>
          <a:off x="0" y="0"/>
          <a:ext cx="0" cy="0"/>
          <a:chOff x="0" y="0"/>
          <a:chExt cx="0" cy="0"/>
        </a:xfrm>
      </p:grpSpPr>
      <p:sp>
        <p:nvSpPr>
          <p:cNvPr id="215" name="Google Shape;215;p32"/>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16" name="Google Shape;216;p32"/>
          <p:cNvSpPr txBox="1"/>
          <p:nvPr/>
        </p:nvSpPr>
        <p:spPr>
          <a:xfrm>
            <a:off x="1978830" y="26219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District Clerk</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17" name="Google Shape;217;p32" title="Vectorss-15.png"/>
          <p:cNvPicPr preferRelativeResize="0"/>
          <p:nvPr/>
        </p:nvPicPr>
        <p:blipFill>
          <a:blip r:embed="rId3">
            <a:alphaModFix/>
          </a:blip>
          <a:stretch>
            <a:fillRect/>
          </a:stretch>
        </p:blipFill>
        <p:spPr>
          <a:xfrm>
            <a:off x="442350" y="1612000"/>
            <a:ext cx="2123550" cy="1919499"/>
          </a:xfrm>
          <a:prstGeom prst="rect">
            <a:avLst/>
          </a:prstGeom>
          <a:noFill/>
          <a:ln>
            <a:noFill/>
          </a:ln>
        </p:spPr>
      </p:pic>
      <p:sp>
        <p:nvSpPr>
          <p:cNvPr id="218" name="Google Shape;218;p32"/>
          <p:cNvSpPr txBox="1"/>
          <p:nvPr/>
        </p:nvSpPr>
        <p:spPr>
          <a:xfrm>
            <a:off x="3108622" y="1005628"/>
            <a:ext cx="5637600" cy="3479400"/>
          </a:xfrm>
          <a:prstGeom prst="rect">
            <a:avLst/>
          </a:prstGeom>
          <a:noFill/>
          <a:ln>
            <a:noFill/>
          </a:ln>
        </p:spPr>
        <p:txBody>
          <a:bodyPr spcFirstLastPara="1" wrap="square" lIns="84225" tIns="42100" rIns="84225" bIns="42100" anchor="t" anchorCtr="0">
            <a:noAutofit/>
          </a:bodyPr>
          <a:lstStyle/>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Serves as clerk and custodian of all records for district courts.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Coordinates the jury panel selection process.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Manages court registry and trust funds.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May process passport applications.</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22"/>
        <p:cNvGrpSpPr/>
        <p:nvPr/>
      </p:nvGrpSpPr>
      <p:grpSpPr>
        <a:xfrm>
          <a:off x="0" y="0"/>
          <a:ext cx="0" cy="0"/>
          <a:chOff x="0" y="0"/>
          <a:chExt cx="0" cy="0"/>
        </a:xfrm>
      </p:grpSpPr>
      <p:sp>
        <p:nvSpPr>
          <p:cNvPr id="223" name="Google Shape;223;p33"/>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24" name="Google Shape;224;p33"/>
          <p:cNvSpPr txBox="1"/>
          <p:nvPr/>
        </p:nvSpPr>
        <p:spPr>
          <a:xfrm>
            <a:off x="1978830" y="28339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Treasurer</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25" name="Google Shape;225;p33" title="Vectorss-16.png"/>
          <p:cNvPicPr preferRelativeResize="0"/>
          <p:nvPr/>
        </p:nvPicPr>
        <p:blipFill>
          <a:blip r:embed="rId3">
            <a:alphaModFix/>
          </a:blip>
          <a:stretch>
            <a:fillRect/>
          </a:stretch>
        </p:blipFill>
        <p:spPr>
          <a:xfrm>
            <a:off x="305350" y="1280400"/>
            <a:ext cx="2425801" cy="2582700"/>
          </a:xfrm>
          <a:prstGeom prst="rect">
            <a:avLst/>
          </a:prstGeom>
          <a:noFill/>
          <a:ln>
            <a:noFill/>
          </a:ln>
        </p:spPr>
      </p:pic>
      <p:sp>
        <p:nvSpPr>
          <p:cNvPr id="226" name="Google Shape;226;p33"/>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17500" algn="l" rtl="0">
              <a:spcBef>
                <a:spcPts val="1600"/>
              </a:spcBef>
              <a:spcAft>
                <a:spcPts val="0"/>
              </a:spcAft>
              <a:buClr>
                <a:schemeClr val="dk1"/>
              </a:buClr>
              <a:buSzPts val="2000"/>
              <a:buFont typeface="Libre Baskerville"/>
              <a:buChar char="•"/>
            </a:pPr>
            <a:r>
              <a:rPr lang="en" sz="2000">
                <a:solidFill>
                  <a:schemeClr val="dk1"/>
                </a:solidFill>
                <a:latin typeface="Libre Baskerville"/>
                <a:ea typeface="Libre Baskerville"/>
                <a:cs typeface="Libre Baskerville"/>
                <a:sym typeface="Libre Baskerville"/>
              </a:rPr>
              <a:t>Receives and deposits all county revenues.</a:t>
            </a:r>
            <a:endParaRPr sz="200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a:solidFill>
                  <a:schemeClr val="dk1"/>
                </a:solidFill>
                <a:latin typeface="Libre Baskerville"/>
                <a:ea typeface="Libre Baskerville"/>
                <a:cs typeface="Libre Baskerville"/>
                <a:sym typeface="Libre Baskerville"/>
              </a:rPr>
              <a:t>Chief liaison between the county and banks.</a:t>
            </a:r>
            <a:endParaRPr sz="200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a:solidFill>
                  <a:schemeClr val="dk1"/>
                </a:solidFill>
                <a:latin typeface="Libre Baskerville"/>
                <a:ea typeface="Libre Baskerville"/>
                <a:cs typeface="Libre Baskerville"/>
                <a:sym typeface="Libre Baskerville"/>
              </a:rPr>
              <a:t>Disburses funds upon the order of the Commissioners Court.</a:t>
            </a:r>
            <a:endParaRPr sz="200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a:solidFill>
                  <a:schemeClr val="dk1"/>
                </a:solidFill>
                <a:latin typeface="Libre Baskerville"/>
                <a:ea typeface="Libre Baskerville"/>
                <a:cs typeface="Libre Baskerville"/>
                <a:sym typeface="Libre Baskerville"/>
              </a:rPr>
              <a:t>Prepares the payroll.</a:t>
            </a:r>
            <a:endParaRPr sz="2000">
              <a:solidFill>
                <a:schemeClr val="dk1"/>
              </a:solidFill>
              <a:latin typeface="Libre Baskerville"/>
              <a:ea typeface="Libre Baskerville"/>
              <a:cs typeface="Libre Baskerville"/>
              <a:sym typeface="Libre Baskerville"/>
            </a:endParaRPr>
          </a:p>
          <a:p>
            <a:pPr marL="381000" lvl="0" indent="-317500" algn="l" rtl="0">
              <a:spcBef>
                <a:spcPts val="1600"/>
              </a:spcBef>
              <a:spcAft>
                <a:spcPts val="0"/>
              </a:spcAft>
              <a:buClr>
                <a:schemeClr val="dk1"/>
              </a:buClr>
              <a:buSzPts val="2000"/>
              <a:buFont typeface="Libre Baskerville"/>
              <a:buChar char="•"/>
            </a:pPr>
            <a:r>
              <a:rPr lang="en" sz="2000">
                <a:solidFill>
                  <a:schemeClr val="dk1"/>
                </a:solidFill>
                <a:latin typeface="Libre Baskerville"/>
                <a:ea typeface="Libre Baskerville"/>
                <a:cs typeface="Libre Baskerville"/>
                <a:sym typeface="Libre Baskerville"/>
              </a:rPr>
              <a:t>Often serves as HR coordinator.</a:t>
            </a:r>
            <a:endParaRPr sz="24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30"/>
        <p:cNvGrpSpPr/>
        <p:nvPr/>
      </p:nvGrpSpPr>
      <p:grpSpPr>
        <a:xfrm>
          <a:off x="0" y="0"/>
          <a:ext cx="0" cy="0"/>
          <a:chOff x="0" y="0"/>
          <a:chExt cx="0" cy="0"/>
        </a:xfrm>
      </p:grpSpPr>
      <p:sp>
        <p:nvSpPr>
          <p:cNvPr id="231" name="Google Shape;231;p34"/>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32" name="Google Shape;232;p34"/>
          <p:cNvSpPr txBox="1"/>
          <p:nvPr/>
        </p:nvSpPr>
        <p:spPr>
          <a:xfrm>
            <a:off x="1978830" y="27634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i="0" u="none" strike="noStrike" cap="none">
                <a:solidFill>
                  <a:srgbClr val="17375E"/>
                </a:solidFill>
                <a:latin typeface="Montserrat SemiBold"/>
                <a:ea typeface="Montserrat SemiBold"/>
                <a:cs typeface="Montserrat SemiBold"/>
                <a:sym typeface="Montserrat SemiBold"/>
              </a:rPr>
              <a:t>S</a:t>
            </a:r>
            <a:r>
              <a:rPr lang="en" sz="3300">
                <a:solidFill>
                  <a:srgbClr val="17375E"/>
                </a:solidFill>
                <a:latin typeface="Montserrat SemiBold"/>
                <a:ea typeface="Montserrat SemiBold"/>
                <a:cs typeface="Montserrat SemiBold"/>
                <a:sym typeface="Montserrat SemiBold"/>
              </a:rPr>
              <a:t>heriff</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33" name="Google Shape;233;p34" title="Vectorss-10.png"/>
          <p:cNvPicPr preferRelativeResize="0"/>
          <p:nvPr/>
        </p:nvPicPr>
        <p:blipFill>
          <a:blip r:embed="rId3">
            <a:alphaModFix/>
          </a:blip>
          <a:stretch>
            <a:fillRect/>
          </a:stretch>
        </p:blipFill>
        <p:spPr>
          <a:xfrm>
            <a:off x="385400" y="1717825"/>
            <a:ext cx="2138625" cy="1863050"/>
          </a:xfrm>
          <a:prstGeom prst="rect">
            <a:avLst/>
          </a:prstGeom>
          <a:noFill/>
          <a:ln>
            <a:noFill/>
          </a:ln>
        </p:spPr>
      </p:pic>
      <p:sp>
        <p:nvSpPr>
          <p:cNvPr id="234" name="Google Shape;234;p34"/>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23850" algn="l" rtl="0">
              <a:spcBef>
                <a:spcPts val="1600"/>
              </a:spcBef>
              <a:spcAft>
                <a:spcPts val="0"/>
              </a:spcAft>
              <a:buClr>
                <a:schemeClr val="dk1"/>
              </a:buClr>
              <a:buSzPts val="2100"/>
              <a:buFont typeface="Libre Baskerville"/>
              <a:buChar char="•"/>
            </a:pPr>
            <a:r>
              <a:rPr lang="en" sz="2000">
                <a:solidFill>
                  <a:schemeClr val="dk1"/>
                </a:solidFill>
                <a:latin typeface="Libre Baskerville"/>
                <a:ea typeface="Libre Baskerville"/>
                <a:cs typeface="Libre Baskerville"/>
                <a:sym typeface="Libre Baskerville"/>
              </a:rPr>
              <a:t>Serves as the chief law enforcement officer.</a:t>
            </a:r>
            <a:endParaRPr sz="2000">
              <a:solidFill>
                <a:schemeClr val="dk1"/>
              </a:solidFill>
              <a:latin typeface="Libre Baskerville"/>
              <a:ea typeface="Libre Baskerville"/>
              <a:cs typeface="Libre Baskerville"/>
              <a:sym typeface="Libre Baskerville"/>
            </a:endParaRPr>
          </a:p>
          <a:p>
            <a:pPr marL="381000" lvl="0" indent="-323850" algn="l" rtl="0">
              <a:spcBef>
                <a:spcPts val="1600"/>
              </a:spcBef>
              <a:spcAft>
                <a:spcPts val="0"/>
              </a:spcAft>
              <a:buClr>
                <a:schemeClr val="dk1"/>
              </a:buClr>
              <a:buSzPts val="2100"/>
              <a:buFont typeface="Libre Baskerville"/>
              <a:buChar char="•"/>
            </a:pPr>
            <a:r>
              <a:rPr lang="en" sz="2000">
                <a:solidFill>
                  <a:schemeClr val="dk1"/>
                </a:solidFill>
                <a:latin typeface="Libre Baskerville"/>
                <a:ea typeface="Libre Baskerville"/>
                <a:cs typeface="Libre Baskerville"/>
                <a:sym typeface="Libre Baskerville"/>
              </a:rPr>
              <a:t>Manages and operates the county jail.</a:t>
            </a:r>
            <a:endParaRPr sz="2000">
              <a:solidFill>
                <a:schemeClr val="dk1"/>
              </a:solidFill>
              <a:latin typeface="Libre Baskerville"/>
              <a:ea typeface="Libre Baskerville"/>
              <a:cs typeface="Libre Baskerville"/>
              <a:sym typeface="Libre Baskerville"/>
            </a:endParaRPr>
          </a:p>
          <a:p>
            <a:pPr marL="381000" lvl="0" indent="-323850" algn="l" rtl="0">
              <a:spcBef>
                <a:spcPts val="1600"/>
              </a:spcBef>
              <a:spcAft>
                <a:spcPts val="0"/>
              </a:spcAft>
              <a:buClr>
                <a:schemeClr val="dk1"/>
              </a:buClr>
              <a:buSzPts val="2100"/>
              <a:buFont typeface="Libre Baskerville"/>
              <a:buChar char="•"/>
            </a:pPr>
            <a:r>
              <a:rPr lang="en" sz="2000">
                <a:solidFill>
                  <a:schemeClr val="dk1"/>
                </a:solidFill>
                <a:latin typeface="Libre Baskerville"/>
                <a:ea typeface="Libre Baskerville"/>
                <a:cs typeface="Libre Baskerville"/>
                <a:sym typeface="Libre Baskerville"/>
              </a:rPr>
              <a:t>Provides security for the courts.</a:t>
            </a:r>
            <a:endParaRPr sz="2000">
              <a:solidFill>
                <a:schemeClr val="dk1"/>
              </a:solidFill>
              <a:latin typeface="Libre Baskerville"/>
              <a:ea typeface="Libre Baskerville"/>
              <a:cs typeface="Libre Baskerville"/>
              <a:sym typeface="Libre Baskerville"/>
            </a:endParaRPr>
          </a:p>
          <a:p>
            <a:pPr marL="381000" lvl="0" indent="-323850" algn="l" rtl="0">
              <a:spcBef>
                <a:spcPts val="1600"/>
              </a:spcBef>
              <a:spcAft>
                <a:spcPts val="0"/>
              </a:spcAft>
              <a:buClr>
                <a:schemeClr val="dk1"/>
              </a:buClr>
              <a:buSzPts val="2100"/>
              <a:buFont typeface="Libre Baskerville"/>
              <a:buChar char="•"/>
            </a:pPr>
            <a:r>
              <a:rPr lang="en" sz="2000">
                <a:solidFill>
                  <a:schemeClr val="dk1"/>
                </a:solidFill>
                <a:latin typeface="Libre Baskerville"/>
                <a:ea typeface="Libre Baskerville"/>
                <a:cs typeface="Libre Baskerville"/>
                <a:sym typeface="Libre Baskerville"/>
              </a:rPr>
              <a:t>Serves warrants and civil papers.</a:t>
            </a:r>
            <a:endParaRPr sz="2000">
              <a:solidFill>
                <a:schemeClr val="dk1"/>
              </a:solidFill>
              <a:latin typeface="Libre Baskerville"/>
              <a:ea typeface="Libre Baskerville"/>
              <a:cs typeface="Libre Baskerville"/>
              <a:sym typeface="Libre Baskerville"/>
            </a:endParaRPr>
          </a:p>
          <a:p>
            <a:pPr marL="381000" lvl="0" indent="-323850" algn="l" rtl="0">
              <a:spcBef>
                <a:spcPts val="1600"/>
              </a:spcBef>
              <a:spcAft>
                <a:spcPts val="0"/>
              </a:spcAft>
              <a:buClr>
                <a:schemeClr val="dk1"/>
              </a:buClr>
              <a:buSzPts val="2100"/>
              <a:buFont typeface="Libre Baskerville"/>
              <a:buChar char="•"/>
            </a:pPr>
            <a:r>
              <a:rPr lang="en" sz="2000">
                <a:solidFill>
                  <a:schemeClr val="dk1"/>
                </a:solidFill>
                <a:latin typeface="Libre Baskerville"/>
                <a:ea typeface="Libre Baskerville"/>
                <a:cs typeface="Libre Baskerville"/>
                <a:sym typeface="Libre Baskerville"/>
              </a:rPr>
              <a:t>Regulates bail bondsmen in many counties.</a:t>
            </a:r>
            <a:endParaRPr sz="200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38"/>
        <p:cNvGrpSpPr/>
        <p:nvPr/>
      </p:nvGrpSpPr>
      <p:grpSpPr>
        <a:xfrm>
          <a:off x="0" y="0"/>
          <a:ext cx="0" cy="0"/>
          <a:chOff x="0" y="0"/>
          <a:chExt cx="0" cy="0"/>
        </a:xfrm>
      </p:grpSpPr>
      <p:sp>
        <p:nvSpPr>
          <p:cNvPr id="239" name="Google Shape;239;p35"/>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40" name="Google Shape;240;p35"/>
          <p:cNvSpPr txBox="1"/>
          <p:nvPr/>
        </p:nvSpPr>
        <p:spPr>
          <a:xfrm>
            <a:off x="1978830" y="29044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Justice of the Peace</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41" name="Google Shape;241;p35" title="Vectorss-09.png"/>
          <p:cNvPicPr preferRelativeResize="0"/>
          <p:nvPr/>
        </p:nvPicPr>
        <p:blipFill>
          <a:blip r:embed="rId3">
            <a:alphaModFix/>
          </a:blip>
          <a:stretch>
            <a:fillRect/>
          </a:stretch>
        </p:blipFill>
        <p:spPr>
          <a:xfrm>
            <a:off x="501675" y="1427250"/>
            <a:ext cx="2061350" cy="2289000"/>
          </a:xfrm>
          <a:prstGeom prst="rect">
            <a:avLst/>
          </a:prstGeom>
          <a:noFill/>
          <a:ln>
            <a:noFill/>
          </a:ln>
        </p:spPr>
      </p:pic>
      <p:sp>
        <p:nvSpPr>
          <p:cNvPr id="242" name="Google Shape;242;p35"/>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Hears Class C misdemeanor cases.</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Hears civil cases up to $20,000.</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Hears landlord and tenant disputes.</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Serves as magistrate.</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Conducts inquests.</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46"/>
        <p:cNvGrpSpPr/>
        <p:nvPr/>
      </p:nvGrpSpPr>
      <p:grpSpPr>
        <a:xfrm>
          <a:off x="0" y="0"/>
          <a:ext cx="0" cy="0"/>
          <a:chOff x="0" y="0"/>
          <a:chExt cx="0" cy="0"/>
        </a:xfrm>
      </p:grpSpPr>
      <p:sp>
        <p:nvSpPr>
          <p:cNvPr id="247" name="Google Shape;247;p36"/>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48" name="Google Shape;248;p36"/>
          <p:cNvSpPr txBox="1"/>
          <p:nvPr/>
        </p:nvSpPr>
        <p:spPr>
          <a:xfrm>
            <a:off x="1978830" y="28339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Constable</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49" name="Google Shape;249;p36" title="Vectorss-11.png"/>
          <p:cNvPicPr preferRelativeResize="0"/>
          <p:nvPr/>
        </p:nvPicPr>
        <p:blipFill>
          <a:blip r:embed="rId3">
            <a:alphaModFix/>
          </a:blip>
          <a:stretch>
            <a:fillRect/>
          </a:stretch>
        </p:blipFill>
        <p:spPr>
          <a:xfrm>
            <a:off x="374663" y="1553125"/>
            <a:ext cx="2075475" cy="2037250"/>
          </a:xfrm>
          <a:prstGeom prst="rect">
            <a:avLst/>
          </a:prstGeom>
          <a:noFill/>
          <a:ln>
            <a:noFill/>
          </a:ln>
        </p:spPr>
      </p:pic>
      <p:sp>
        <p:nvSpPr>
          <p:cNvPr id="250" name="Google Shape;250;p36"/>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Serves as a licensed peace officer and performs various law enforcement functions.</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Serves warrants and civil papers such as subpoenas and restraining orders.</a:t>
            </a:r>
            <a:endParaRPr sz="2000" dirty="0">
              <a:solidFill>
                <a:schemeClr val="dk1"/>
              </a:solidFill>
              <a:latin typeface="Libre Baskerville"/>
              <a:ea typeface="Libre Baskerville"/>
              <a:cs typeface="Libre Baskerville"/>
              <a:sym typeface="Libre Baskerville"/>
            </a:endParaRPr>
          </a:p>
          <a:p>
            <a:pPr marL="381000" lvl="0" indent="-342900" algn="l" rtl="0">
              <a:spcBef>
                <a:spcPts val="1600"/>
              </a:spcBef>
              <a:spcAft>
                <a:spcPts val="0"/>
              </a:spcAft>
              <a:buClr>
                <a:schemeClr val="dk1"/>
              </a:buClr>
              <a:buSzPts val="2400"/>
              <a:buFont typeface="Libre Baskerville"/>
              <a:buChar char="•"/>
            </a:pPr>
            <a:r>
              <a:rPr lang="en" sz="2000" dirty="0">
                <a:solidFill>
                  <a:schemeClr val="dk1"/>
                </a:solidFill>
                <a:latin typeface="Libre Baskerville"/>
                <a:ea typeface="Libre Baskerville"/>
                <a:cs typeface="Libre Baskerville"/>
                <a:sym typeface="Libre Baskerville"/>
              </a:rPr>
              <a:t>Serves as bailiff for the Justice Court.</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54"/>
        <p:cNvGrpSpPr/>
        <p:nvPr/>
      </p:nvGrpSpPr>
      <p:grpSpPr>
        <a:xfrm>
          <a:off x="0" y="0"/>
          <a:ext cx="0" cy="0"/>
          <a:chOff x="0" y="0"/>
          <a:chExt cx="0" cy="0"/>
        </a:xfrm>
      </p:grpSpPr>
      <p:sp>
        <p:nvSpPr>
          <p:cNvPr id="255" name="Google Shape;255;p37"/>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56" name="Google Shape;256;p37"/>
          <p:cNvSpPr txBox="1"/>
          <p:nvPr/>
        </p:nvSpPr>
        <p:spPr>
          <a:xfrm>
            <a:off x="1978830" y="29044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Attorney</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57" name="Google Shape;257;p37" title="Vectorss-12.png"/>
          <p:cNvPicPr preferRelativeResize="0"/>
          <p:nvPr/>
        </p:nvPicPr>
        <p:blipFill>
          <a:blip r:embed="rId3">
            <a:alphaModFix/>
          </a:blip>
          <a:stretch>
            <a:fillRect/>
          </a:stretch>
        </p:blipFill>
        <p:spPr>
          <a:xfrm>
            <a:off x="532300" y="1463825"/>
            <a:ext cx="2043550" cy="2371050"/>
          </a:xfrm>
          <a:prstGeom prst="rect">
            <a:avLst/>
          </a:prstGeom>
          <a:noFill/>
          <a:ln>
            <a:noFill/>
          </a:ln>
        </p:spPr>
      </p:pic>
      <p:sp>
        <p:nvSpPr>
          <p:cNvPr id="258" name="Google Shape;258;p37"/>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Represents the state in the prosecution of misdemeanor cases.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Investigates misdemeanor cases.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Legal advisor to other county officials.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Brings civil enforcement actions on behalf of the state or county.</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62"/>
        <p:cNvGrpSpPr/>
        <p:nvPr/>
      </p:nvGrpSpPr>
      <p:grpSpPr>
        <a:xfrm>
          <a:off x="0" y="0"/>
          <a:ext cx="0" cy="0"/>
          <a:chOff x="0" y="0"/>
          <a:chExt cx="0" cy="0"/>
        </a:xfrm>
      </p:grpSpPr>
      <p:sp>
        <p:nvSpPr>
          <p:cNvPr id="263" name="Google Shape;263;p38"/>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64" name="Google Shape;264;p38"/>
          <p:cNvSpPr txBox="1"/>
          <p:nvPr/>
        </p:nvSpPr>
        <p:spPr>
          <a:xfrm>
            <a:off x="1978830" y="29044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District Attorney</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65" name="Google Shape;265;p38" title="Vectorss-12.png"/>
          <p:cNvPicPr preferRelativeResize="0"/>
          <p:nvPr/>
        </p:nvPicPr>
        <p:blipFill>
          <a:blip r:embed="rId3">
            <a:alphaModFix/>
          </a:blip>
          <a:stretch>
            <a:fillRect/>
          </a:stretch>
        </p:blipFill>
        <p:spPr>
          <a:xfrm>
            <a:off x="532300" y="1463825"/>
            <a:ext cx="2043550" cy="2371050"/>
          </a:xfrm>
          <a:prstGeom prst="rect">
            <a:avLst/>
          </a:prstGeom>
          <a:noFill/>
          <a:ln>
            <a:noFill/>
          </a:ln>
        </p:spPr>
      </p:pic>
      <p:sp>
        <p:nvSpPr>
          <p:cNvPr id="266" name="Google Shape;266;p38"/>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Represents the state in the prosecution of felonies.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Investigates felony cases.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Presents cases to the grand jury.</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Represents the state in child welfare cases.</a:t>
            </a:r>
            <a:endParaRPr sz="2000" dirty="0">
              <a:solidFill>
                <a:schemeClr val="dk1"/>
              </a:solidFill>
              <a:latin typeface="Libre Baskerville"/>
              <a:ea typeface="Libre Baskerville"/>
              <a:cs typeface="Libre Baskerville"/>
              <a:sym typeface="Libre Baskerville"/>
            </a:endParaRPr>
          </a:p>
          <a:p>
            <a:pPr marL="381000" lvl="0" indent="-336550" algn="l" rtl="0">
              <a:spcBef>
                <a:spcPts val="1600"/>
              </a:spcBef>
              <a:spcAft>
                <a:spcPts val="0"/>
              </a:spcAft>
              <a:buClr>
                <a:schemeClr val="dk1"/>
              </a:buClr>
              <a:buSzPts val="2300"/>
              <a:buFont typeface="Libre Baskerville"/>
              <a:buChar char="•"/>
            </a:pPr>
            <a:r>
              <a:rPr lang="en" sz="2000" dirty="0">
                <a:solidFill>
                  <a:schemeClr val="dk1"/>
                </a:solidFill>
                <a:latin typeface="Libre Baskerville"/>
                <a:ea typeface="Libre Baskerville"/>
                <a:cs typeface="Libre Baskerville"/>
                <a:sym typeface="Libre Baskerville"/>
              </a:rPr>
              <a:t>Represents victims of violence.</a:t>
            </a:r>
            <a:endParaRPr sz="20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70"/>
        <p:cNvGrpSpPr/>
        <p:nvPr/>
      </p:nvGrpSpPr>
      <p:grpSpPr>
        <a:xfrm>
          <a:off x="0" y="0"/>
          <a:ext cx="0" cy="0"/>
          <a:chOff x="0" y="0"/>
          <a:chExt cx="0" cy="0"/>
        </a:xfrm>
      </p:grpSpPr>
      <p:sp>
        <p:nvSpPr>
          <p:cNvPr id="271" name="Google Shape;271;p39"/>
          <p:cNvSpPr/>
          <p:nvPr/>
        </p:nvSpPr>
        <p:spPr>
          <a:xfrm>
            <a:off x="0" y="0"/>
            <a:ext cx="28248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72" name="Google Shape;272;p39"/>
          <p:cNvSpPr txBox="1"/>
          <p:nvPr/>
        </p:nvSpPr>
        <p:spPr>
          <a:xfrm>
            <a:off x="1978830" y="297493"/>
            <a:ext cx="7897200" cy="584400"/>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3300">
                <a:solidFill>
                  <a:srgbClr val="17375E"/>
                </a:solidFill>
                <a:latin typeface="Montserrat SemiBold"/>
                <a:ea typeface="Montserrat SemiBold"/>
                <a:cs typeface="Montserrat SemiBold"/>
                <a:sym typeface="Montserrat SemiBold"/>
              </a:rPr>
              <a:t>County Auditor</a:t>
            </a:r>
            <a:endParaRPr sz="1700" i="1" u="none" strike="noStrike" cap="none">
              <a:solidFill>
                <a:srgbClr val="17375E"/>
              </a:solidFill>
              <a:latin typeface="Montserrat SemiBold"/>
              <a:ea typeface="Montserrat SemiBold"/>
              <a:cs typeface="Montserrat SemiBold"/>
              <a:sym typeface="Montserrat SemiBold"/>
            </a:endParaRPr>
          </a:p>
        </p:txBody>
      </p:sp>
      <p:pic>
        <p:nvPicPr>
          <p:cNvPr id="273" name="Google Shape;273;p39" title="Vectorss-07.png"/>
          <p:cNvPicPr preferRelativeResize="0"/>
          <p:nvPr/>
        </p:nvPicPr>
        <p:blipFill>
          <a:blip r:embed="rId3">
            <a:alphaModFix/>
          </a:blip>
          <a:stretch>
            <a:fillRect/>
          </a:stretch>
        </p:blipFill>
        <p:spPr>
          <a:xfrm>
            <a:off x="311175" y="1478900"/>
            <a:ext cx="2202450" cy="2185700"/>
          </a:xfrm>
          <a:prstGeom prst="rect">
            <a:avLst/>
          </a:prstGeom>
          <a:noFill/>
          <a:ln>
            <a:noFill/>
          </a:ln>
        </p:spPr>
      </p:pic>
      <p:sp>
        <p:nvSpPr>
          <p:cNvPr id="274" name="Google Shape;274;p39"/>
          <p:cNvSpPr txBox="1"/>
          <p:nvPr/>
        </p:nvSpPr>
        <p:spPr>
          <a:xfrm>
            <a:off x="3108622" y="1018880"/>
            <a:ext cx="5637600" cy="3479400"/>
          </a:xfrm>
          <a:prstGeom prst="rect">
            <a:avLst/>
          </a:prstGeom>
          <a:noFill/>
          <a:ln>
            <a:noFill/>
          </a:ln>
        </p:spPr>
        <p:txBody>
          <a:bodyPr spcFirstLastPara="1" wrap="square" lIns="84225" tIns="42100" rIns="84225" bIns="42100" anchor="t" anchorCtr="0">
            <a:noAutofit/>
          </a:bodyPr>
          <a:lstStyle/>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Appointed by the District Judge(s).</a:t>
            </a:r>
            <a:endParaRPr sz="1800" dirty="0">
              <a:solidFill>
                <a:schemeClr val="dk1"/>
              </a:solidFill>
              <a:latin typeface="Libre Baskerville"/>
              <a:ea typeface="Libre Baskerville"/>
              <a:cs typeface="Libre Baskerville"/>
              <a:sym typeface="Libre Baskerville"/>
            </a:endParaRPr>
          </a:p>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Required if population is over 10,200.</a:t>
            </a:r>
            <a:endParaRPr sz="1800" dirty="0">
              <a:solidFill>
                <a:schemeClr val="dk1"/>
              </a:solidFill>
              <a:latin typeface="Libre Baskerville"/>
              <a:ea typeface="Libre Baskerville"/>
              <a:cs typeface="Libre Baskerville"/>
              <a:sym typeface="Libre Baskerville"/>
            </a:endParaRPr>
          </a:p>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Serves as the county’s chief accountant and watchdog.</a:t>
            </a:r>
            <a:endParaRPr sz="1800" dirty="0">
              <a:solidFill>
                <a:schemeClr val="dk1"/>
              </a:solidFill>
              <a:latin typeface="Libre Baskerville"/>
              <a:ea typeface="Libre Baskerville"/>
              <a:cs typeface="Libre Baskerville"/>
              <a:sym typeface="Libre Baskerville"/>
            </a:endParaRPr>
          </a:p>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Verifies the validity and legality of all payments.</a:t>
            </a:r>
            <a:endParaRPr sz="1800" dirty="0">
              <a:solidFill>
                <a:schemeClr val="dk1"/>
              </a:solidFill>
              <a:latin typeface="Libre Baskerville"/>
              <a:ea typeface="Libre Baskerville"/>
              <a:cs typeface="Libre Baskerville"/>
              <a:sym typeface="Libre Baskerville"/>
            </a:endParaRPr>
          </a:p>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Forecasts financial data for budgets.</a:t>
            </a:r>
            <a:endParaRPr sz="1800" dirty="0">
              <a:solidFill>
                <a:schemeClr val="dk1"/>
              </a:solidFill>
              <a:latin typeface="Libre Baskerville"/>
              <a:ea typeface="Libre Baskerville"/>
              <a:cs typeface="Libre Baskerville"/>
              <a:sym typeface="Libre Baskerville"/>
            </a:endParaRPr>
          </a:p>
          <a:p>
            <a:pPr marL="381000" lvl="0" indent="-304800" algn="l" rtl="0">
              <a:spcBef>
                <a:spcPts val="1600"/>
              </a:spcBef>
              <a:spcAft>
                <a:spcPts val="0"/>
              </a:spcAft>
              <a:buClr>
                <a:schemeClr val="dk1"/>
              </a:buClr>
              <a:buSzPts val="1800"/>
              <a:buFont typeface="Libre Baskerville"/>
              <a:buChar char="•"/>
            </a:pPr>
            <a:r>
              <a:rPr lang="en" sz="1800" dirty="0">
                <a:solidFill>
                  <a:schemeClr val="dk1"/>
                </a:solidFill>
                <a:latin typeface="Libre Baskerville"/>
                <a:ea typeface="Libre Baskerville"/>
                <a:cs typeface="Libre Baskerville"/>
                <a:sym typeface="Libre Baskerville"/>
              </a:rPr>
              <a:t>Serves as budget officer in some counties.</a:t>
            </a:r>
            <a:endParaRPr sz="2400" dirty="0">
              <a:solidFill>
                <a:schemeClr val="dk1"/>
              </a:solidFill>
              <a:latin typeface="Libre Baskerville"/>
              <a:ea typeface="Libre Baskerville"/>
              <a:cs typeface="Libre Baskerville"/>
              <a:sym typeface="Libre Baskervill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78"/>
        <p:cNvGrpSpPr/>
        <p:nvPr/>
      </p:nvGrpSpPr>
      <p:grpSpPr>
        <a:xfrm>
          <a:off x="0" y="0"/>
          <a:ext cx="0" cy="0"/>
          <a:chOff x="0" y="0"/>
          <a:chExt cx="0" cy="0"/>
        </a:xfrm>
      </p:grpSpPr>
      <p:pic>
        <p:nvPicPr>
          <p:cNvPr id="279" name="Google Shape;279;p40" title="AdobeStock_495727756.jpeg"/>
          <p:cNvPicPr preferRelativeResize="0"/>
          <p:nvPr/>
        </p:nvPicPr>
        <p:blipFill>
          <a:blip r:embed="rId3">
            <a:alphaModFix/>
          </a:blip>
          <a:stretch>
            <a:fillRect/>
          </a:stretch>
        </p:blipFill>
        <p:spPr>
          <a:xfrm>
            <a:off x="2504732" y="57075"/>
            <a:ext cx="6639268" cy="5086423"/>
          </a:xfrm>
          <a:prstGeom prst="rect">
            <a:avLst/>
          </a:prstGeom>
          <a:noFill/>
          <a:ln>
            <a:noFill/>
          </a:ln>
        </p:spPr>
      </p:pic>
      <p:sp>
        <p:nvSpPr>
          <p:cNvPr id="280" name="Google Shape;280;p40"/>
          <p:cNvSpPr/>
          <p:nvPr/>
        </p:nvSpPr>
        <p:spPr>
          <a:xfrm>
            <a:off x="0" y="0"/>
            <a:ext cx="2531600" cy="5143498"/>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281" name="Google Shape;281;p40"/>
          <p:cNvSpPr/>
          <p:nvPr/>
        </p:nvSpPr>
        <p:spPr>
          <a:xfrm>
            <a:off x="0" y="0"/>
            <a:ext cx="2531600" cy="5143498"/>
          </a:xfrm>
          <a:prstGeom prst="rect">
            <a:avLst/>
          </a:prstGeom>
          <a:noFill/>
          <a:ln>
            <a:noFill/>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 sz="3200" i="0" u="none" strike="noStrike" cap="none" dirty="0">
                <a:solidFill>
                  <a:srgbClr val="F3F3F3"/>
                </a:solidFill>
                <a:latin typeface="Montserrat SemiBold"/>
                <a:ea typeface="Montserrat SemiBold"/>
                <a:cs typeface="Montserrat SemiBold"/>
                <a:sym typeface="Montserrat SemiBold"/>
              </a:rPr>
              <a:t>One Size Does </a:t>
            </a:r>
            <a:r>
              <a:rPr lang="en" sz="3200" i="1" u="none" strike="noStrike" cap="none" dirty="0">
                <a:solidFill>
                  <a:srgbClr val="F3F3F3"/>
                </a:solidFill>
                <a:latin typeface="Montserrat SemiBold"/>
                <a:ea typeface="Montserrat SemiBold"/>
                <a:cs typeface="Montserrat SemiBold"/>
                <a:sym typeface="Montserrat SemiBold"/>
              </a:rPr>
              <a:t>Not</a:t>
            </a:r>
            <a:r>
              <a:rPr lang="en" sz="3200" i="0" u="none" strike="noStrike" cap="none" dirty="0">
                <a:solidFill>
                  <a:srgbClr val="F3F3F3"/>
                </a:solidFill>
                <a:latin typeface="Montserrat SemiBold"/>
                <a:ea typeface="Montserrat SemiBold"/>
                <a:cs typeface="Montserrat SemiBold"/>
                <a:sym typeface="Montserrat SemiBold"/>
              </a:rPr>
              <a:t>  Fit All.</a:t>
            </a:r>
            <a:endParaRPr sz="3200" i="0" u="none" strike="noStrike" cap="none" dirty="0">
              <a:solidFill>
                <a:srgbClr val="F3F3F3"/>
              </a:solidFill>
              <a:latin typeface="Montserrat SemiBold"/>
              <a:ea typeface="Montserrat SemiBold"/>
              <a:cs typeface="Montserrat SemiBold"/>
              <a:sym typeface="Montserrat SemiBo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285"/>
        <p:cNvGrpSpPr/>
        <p:nvPr/>
      </p:nvGrpSpPr>
      <p:grpSpPr>
        <a:xfrm>
          <a:off x="0" y="0"/>
          <a:ext cx="0" cy="0"/>
          <a:chOff x="0" y="0"/>
          <a:chExt cx="0" cy="0"/>
        </a:xfrm>
      </p:grpSpPr>
      <p:pic>
        <p:nvPicPr>
          <p:cNvPr id="286" name="Google Shape;286;p41" title="AdobeStock_35598139.jpeg"/>
          <p:cNvPicPr preferRelativeResize="0"/>
          <p:nvPr/>
        </p:nvPicPr>
        <p:blipFill>
          <a:blip r:embed="rId3">
            <a:alphaModFix/>
          </a:blip>
          <a:srcRect b="15604"/>
          <a:stretch>
            <a:fillRect/>
          </a:stretch>
        </p:blipFill>
        <p:spPr>
          <a:xfrm>
            <a:off x="-1" y="0"/>
            <a:ext cx="9144003" cy="5143500"/>
          </a:xfrm>
          <a:prstGeom prst="rect">
            <a:avLst/>
          </a:prstGeom>
          <a:noFill/>
          <a:ln>
            <a:noFill/>
          </a:ln>
        </p:spPr>
      </p:pic>
      <p:sp>
        <p:nvSpPr>
          <p:cNvPr id="287" name="Google Shape;287;p41"/>
          <p:cNvSpPr/>
          <p:nvPr/>
        </p:nvSpPr>
        <p:spPr>
          <a:xfrm>
            <a:off x="-4" y="0"/>
            <a:ext cx="9144003" cy="5143500"/>
          </a:xfrm>
          <a:prstGeom prst="rect">
            <a:avLst/>
          </a:prstGeom>
          <a:solidFill>
            <a:srgbClr val="002060">
              <a:alpha val="69507"/>
            </a:srgbClr>
          </a:soli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pic>
        <p:nvPicPr>
          <p:cNvPr id="288" name="Google Shape;288;p41" title="texas-counties-delivers-logo-outlined-01.png"/>
          <p:cNvPicPr preferRelativeResize="0"/>
          <p:nvPr/>
        </p:nvPicPr>
        <p:blipFill>
          <a:blip r:embed="rId4">
            <a:alphaModFix/>
          </a:blip>
          <a:stretch>
            <a:fillRect/>
          </a:stretch>
        </p:blipFill>
        <p:spPr>
          <a:xfrm>
            <a:off x="3174400" y="946005"/>
            <a:ext cx="2795201" cy="2574751"/>
          </a:xfrm>
          <a:prstGeom prst="rect">
            <a:avLst/>
          </a:prstGeom>
          <a:noFill/>
          <a:ln>
            <a:noFill/>
          </a:ln>
        </p:spPr>
      </p:pic>
      <p:sp>
        <p:nvSpPr>
          <p:cNvPr id="289" name="Google Shape;289;p41"/>
          <p:cNvSpPr txBox="1"/>
          <p:nvPr/>
        </p:nvSpPr>
        <p:spPr>
          <a:xfrm>
            <a:off x="0" y="3980977"/>
            <a:ext cx="9143999" cy="491786"/>
          </a:xfrm>
          <a:prstGeom prst="rect">
            <a:avLst/>
          </a:prstGeom>
          <a:noFill/>
          <a:ln>
            <a:noFill/>
          </a:ln>
        </p:spPr>
        <p:txBody>
          <a:bodyPr spcFirstLastPara="1" wrap="square" lIns="75575" tIns="37775" rIns="75575" bIns="377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n" sz="2700" dirty="0">
                <a:solidFill>
                  <a:srgbClr val="EFEFEF"/>
                </a:solidFill>
                <a:latin typeface="Montserrat SemiBold"/>
                <a:ea typeface="Montserrat SemiBold"/>
                <a:cs typeface="Montserrat SemiBold"/>
                <a:sym typeface="Montserrat SemiBold"/>
              </a:rPr>
              <a:t>[Add your county’s contact information here.]</a:t>
            </a:r>
            <a:endParaRPr sz="2700" dirty="0">
              <a:solidFill>
                <a:srgbClr val="EFEFEF"/>
              </a:solidFill>
              <a:latin typeface="Montserrat SemiBold"/>
              <a:ea typeface="Montserrat SemiBold"/>
              <a:cs typeface="Montserrat SemiBold"/>
              <a:sym typeface="Montserrat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68"/>
        <p:cNvGrpSpPr/>
        <p:nvPr/>
      </p:nvGrpSpPr>
      <p:grpSpPr>
        <a:xfrm>
          <a:off x="0" y="0"/>
          <a:ext cx="0" cy="0"/>
          <a:chOff x="0" y="0"/>
          <a:chExt cx="0" cy="0"/>
        </a:xfrm>
      </p:grpSpPr>
      <p:sp>
        <p:nvSpPr>
          <p:cNvPr id="69" name="Google Shape;69;p15"/>
          <p:cNvSpPr/>
          <p:nvPr/>
        </p:nvSpPr>
        <p:spPr>
          <a:xfrm>
            <a:off x="508075" y="1653450"/>
            <a:ext cx="8224500" cy="24843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70" name="Google Shape;70;p15"/>
          <p:cNvSpPr txBox="1"/>
          <p:nvPr/>
        </p:nvSpPr>
        <p:spPr>
          <a:xfrm>
            <a:off x="1260900" y="552450"/>
            <a:ext cx="66222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300" i="1">
                <a:solidFill>
                  <a:srgbClr val="17375E"/>
                </a:solidFill>
                <a:latin typeface="Montserrat SemiBold"/>
                <a:ea typeface="Montserrat SemiBold"/>
                <a:cs typeface="Montserrat SemiBold"/>
                <a:sym typeface="Montserrat SemiBold"/>
              </a:rPr>
              <a:t>Why </a:t>
            </a:r>
            <a:r>
              <a:rPr lang="en" sz="3300">
                <a:solidFill>
                  <a:srgbClr val="17375E"/>
                </a:solidFill>
                <a:latin typeface="Montserrat SemiBold"/>
                <a:ea typeface="Montserrat SemiBold"/>
                <a:cs typeface="Montserrat SemiBold"/>
                <a:sym typeface="Montserrat SemiBold"/>
              </a:rPr>
              <a:t>Counties Were Created?</a:t>
            </a:r>
            <a:endParaRPr>
              <a:latin typeface="Montserrat SemiBold"/>
              <a:ea typeface="Montserrat SemiBold"/>
              <a:cs typeface="Montserrat SemiBold"/>
              <a:sym typeface="Montserrat SemiBold"/>
            </a:endParaRPr>
          </a:p>
        </p:txBody>
      </p:sp>
      <p:sp>
        <p:nvSpPr>
          <p:cNvPr id="71" name="Google Shape;71;p15"/>
          <p:cNvSpPr txBox="1"/>
          <p:nvPr/>
        </p:nvSpPr>
        <p:spPr>
          <a:xfrm>
            <a:off x="736675" y="2379900"/>
            <a:ext cx="2891700" cy="10314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sz="2200">
                <a:solidFill>
                  <a:schemeClr val="lt1"/>
                </a:solidFill>
                <a:latin typeface="Libre Baskerville"/>
                <a:ea typeface="Libre Baskerville"/>
                <a:cs typeface="Libre Baskerville"/>
                <a:sym typeface="Libre Baskerville"/>
              </a:rPr>
              <a:t>Original Purpose:  </a:t>
            </a:r>
            <a:endParaRPr sz="2200">
              <a:solidFill>
                <a:schemeClr val="lt1"/>
              </a:solidFill>
              <a:latin typeface="Libre Baskerville"/>
              <a:ea typeface="Libre Baskerville"/>
              <a:cs typeface="Libre Baskerville"/>
              <a:sym typeface="Libre Baskerville"/>
            </a:endParaRPr>
          </a:p>
          <a:p>
            <a:pPr marL="0" lvl="0" indent="0" algn="ctr" rtl="0">
              <a:lnSpc>
                <a:spcPct val="150000"/>
              </a:lnSpc>
              <a:spcBef>
                <a:spcPts val="0"/>
              </a:spcBef>
              <a:spcAft>
                <a:spcPts val="0"/>
              </a:spcAft>
              <a:buNone/>
            </a:pPr>
            <a:r>
              <a:rPr lang="en" sz="2200">
                <a:solidFill>
                  <a:schemeClr val="lt1"/>
                </a:solidFill>
                <a:latin typeface="Libre Baskerville"/>
                <a:ea typeface="Libre Baskerville"/>
                <a:cs typeface="Libre Baskerville"/>
                <a:sym typeface="Libre Baskerville"/>
              </a:rPr>
              <a:t>Law &amp; Order</a:t>
            </a:r>
            <a:endParaRPr sz="2200">
              <a:solidFill>
                <a:schemeClr val="lt1"/>
              </a:solidFill>
              <a:latin typeface="Libre Baskerville"/>
              <a:ea typeface="Libre Baskerville"/>
              <a:cs typeface="Libre Baskerville"/>
              <a:sym typeface="Libre Baskerville"/>
            </a:endParaRPr>
          </a:p>
        </p:txBody>
      </p:sp>
      <p:sp>
        <p:nvSpPr>
          <p:cNvPr id="72" name="Google Shape;72;p15"/>
          <p:cNvSpPr txBox="1"/>
          <p:nvPr/>
        </p:nvSpPr>
        <p:spPr>
          <a:xfrm>
            <a:off x="3960125" y="2226000"/>
            <a:ext cx="4564800" cy="1339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a:solidFill>
                  <a:schemeClr val="lt1"/>
                </a:solidFill>
                <a:latin typeface="Libre Baskerville"/>
                <a:ea typeface="Libre Baskerville"/>
                <a:cs typeface="Libre Baskerville"/>
                <a:sym typeface="Libre Baskerville"/>
              </a:rPr>
              <a:t>Fear of government power</a:t>
            </a:r>
            <a:endParaRPr sz="2500">
              <a:solidFill>
                <a:schemeClr val="lt1"/>
              </a:solidFill>
              <a:latin typeface="Libre Baskerville"/>
              <a:ea typeface="Libre Baskerville"/>
              <a:cs typeface="Libre Baskerville"/>
              <a:sym typeface="Libre Baskerville"/>
            </a:endParaRPr>
          </a:p>
          <a:p>
            <a:pPr marL="0" lvl="0" indent="0" algn="ctr" rtl="0">
              <a:spcBef>
                <a:spcPts val="0"/>
              </a:spcBef>
              <a:spcAft>
                <a:spcPts val="0"/>
              </a:spcAft>
              <a:buNone/>
            </a:pPr>
            <a:r>
              <a:rPr lang="en" sz="2500">
                <a:solidFill>
                  <a:schemeClr val="lt1"/>
                </a:solidFill>
                <a:latin typeface="Libre Baskerville"/>
                <a:ea typeface="Libre Baskerville"/>
                <a:cs typeface="Libre Baskerville"/>
                <a:sym typeface="Libre Baskerville"/>
              </a:rPr>
              <a:t>resulted in today’s system</a:t>
            </a:r>
            <a:endParaRPr sz="2500">
              <a:solidFill>
                <a:schemeClr val="lt1"/>
              </a:solidFill>
              <a:latin typeface="Libre Baskerville"/>
              <a:ea typeface="Libre Baskerville"/>
              <a:cs typeface="Libre Baskerville"/>
              <a:sym typeface="Libre Baskerville"/>
            </a:endParaRPr>
          </a:p>
          <a:p>
            <a:pPr marL="0" lvl="0" indent="0" algn="ctr" rtl="0">
              <a:spcBef>
                <a:spcPts val="0"/>
              </a:spcBef>
              <a:spcAft>
                <a:spcPts val="0"/>
              </a:spcAft>
              <a:buNone/>
            </a:pPr>
            <a:r>
              <a:rPr lang="en" sz="2500">
                <a:solidFill>
                  <a:schemeClr val="lt1"/>
                </a:solidFill>
                <a:latin typeface="Libre Baskerville"/>
                <a:ea typeface="Libre Baskerville"/>
                <a:cs typeface="Libre Baskerville"/>
                <a:sym typeface="Libre Baskerville"/>
              </a:rPr>
              <a:t>of checks and balances.</a:t>
            </a:r>
            <a:endParaRPr sz="2500">
              <a:solidFill>
                <a:schemeClr val="lt1"/>
              </a:solidFill>
              <a:latin typeface="Libre Baskerville"/>
              <a:ea typeface="Libre Baskerville"/>
              <a:cs typeface="Libre Baskerville"/>
              <a:sym typeface="Libre Baskerville"/>
            </a:endParaRPr>
          </a:p>
        </p:txBody>
      </p:sp>
      <p:sp>
        <p:nvSpPr>
          <p:cNvPr id="73" name="Google Shape;73;p15"/>
          <p:cNvSpPr/>
          <p:nvPr/>
        </p:nvSpPr>
        <p:spPr>
          <a:xfrm>
            <a:off x="3722600" y="1795050"/>
            <a:ext cx="37200" cy="2201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77"/>
        <p:cNvGrpSpPr/>
        <p:nvPr/>
      </p:nvGrpSpPr>
      <p:grpSpPr>
        <a:xfrm>
          <a:off x="0" y="0"/>
          <a:ext cx="0" cy="0"/>
          <a:chOff x="0" y="0"/>
          <a:chExt cx="0" cy="0"/>
        </a:xfrm>
      </p:grpSpPr>
      <p:sp>
        <p:nvSpPr>
          <p:cNvPr id="78" name="Google Shape;78;p16"/>
          <p:cNvSpPr/>
          <p:nvPr/>
        </p:nvSpPr>
        <p:spPr>
          <a:xfrm>
            <a:off x="25" y="0"/>
            <a:ext cx="91440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80" name="Google Shape;80;p16"/>
          <p:cNvSpPr txBox="1"/>
          <p:nvPr/>
        </p:nvSpPr>
        <p:spPr>
          <a:xfrm>
            <a:off x="623430" y="402055"/>
            <a:ext cx="7897200" cy="568800"/>
          </a:xfrm>
          <a:prstGeom prst="rect">
            <a:avLst/>
          </a:prstGeom>
          <a:noFill/>
          <a:ln>
            <a:noFill/>
          </a:ln>
        </p:spPr>
        <p:txBody>
          <a:bodyPr spcFirstLastPara="1" wrap="square" lIns="75575" tIns="37775" rIns="75575" bIns="37775" anchor="t" anchorCtr="0">
            <a:spAutoFit/>
          </a:bodyPr>
          <a:lstStyle/>
          <a:p>
            <a:pPr marL="0" lvl="0" indent="0" rtl="0">
              <a:spcBef>
                <a:spcPts val="0"/>
              </a:spcBef>
              <a:spcAft>
                <a:spcPts val="0"/>
              </a:spcAft>
              <a:buClr>
                <a:schemeClr val="dk1"/>
              </a:buClr>
              <a:buSzPts val="3300"/>
              <a:buFont typeface="Arial"/>
              <a:buNone/>
            </a:pPr>
            <a:r>
              <a:rPr lang="en" sz="3200" dirty="0">
                <a:solidFill>
                  <a:srgbClr val="EFEFEF"/>
                </a:solidFill>
                <a:latin typeface="Montserrat SemiBold"/>
                <a:ea typeface="Montserrat SemiBold"/>
                <a:cs typeface="Montserrat SemiBold"/>
                <a:sym typeface="Montserrat SemiBold"/>
              </a:rPr>
              <a:t>Structure of Texas Counties</a:t>
            </a:r>
            <a:endParaRPr sz="1600" i="1" u="none" strike="noStrike" cap="none" dirty="0">
              <a:solidFill>
                <a:srgbClr val="17375E"/>
              </a:solidFill>
              <a:latin typeface="Montserrat SemiBold"/>
              <a:ea typeface="Montserrat SemiBold"/>
              <a:cs typeface="Montserrat SemiBold"/>
              <a:sym typeface="Montserrat SemiBold"/>
            </a:endParaRPr>
          </a:p>
        </p:txBody>
      </p:sp>
      <p:sp>
        <p:nvSpPr>
          <p:cNvPr id="81" name="Google Shape;81;p16"/>
          <p:cNvSpPr txBox="1"/>
          <p:nvPr/>
        </p:nvSpPr>
        <p:spPr>
          <a:xfrm>
            <a:off x="623430" y="1185849"/>
            <a:ext cx="6439953" cy="3185400"/>
          </a:xfrm>
          <a:prstGeom prst="rect">
            <a:avLst/>
          </a:prstGeom>
          <a:noFill/>
          <a:ln>
            <a:noFill/>
          </a:ln>
        </p:spPr>
        <p:txBody>
          <a:bodyPr spcFirstLastPara="1" wrap="square" lIns="84225" tIns="42100" rIns="84225" bIns="42100" anchor="t" anchorCtr="0">
            <a:noAutofit/>
          </a:bodyPr>
          <a:lstStyle/>
          <a:p>
            <a:pPr marL="381000" lvl="0" indent="-336550" algn="l" rtl="0">
              <a:spcBef>
                <a:spcPts val="1500"/>
              </a:spcBef>
              <a:spcAft>
                <a:spcPts val="0"/>
              </a:spcAft>
              <a:buClr>
                <a:srgbClr val="EFEFEF"/>
              </a:buClr>
              <a:buSzPts val="2300"/>
              <a:buFont typeface="Libre Baskerville"/>
              <a:buChar char="•"/>
            </a:pPr>
            <a:r>
              <a:rPr lang="en" sz="2000" dirty="0">
                <a:solidFill>
                  <a:srgbClr val="EFEFEF"/>
                </a:solidFill>
                <a:latin typeface="Libre Baskerville"/>
                <a:ea typeface="Libre Baskerville"/>
                <a:cs typeface="Libre Baskerville"/>
                <a:sym typeface="Libre Baskerville"/>
              </a:rPr>
              <a:t>Counties are political subdivisions</a:t>
            </a:r>
            <a:br>
              <a:rPr lang="en" sz="2000" dirty="0">
                <a:solidFill>
                  <a:srgbClr val="EFEFEF"/>
                </a:solidFill>
                <a:latin typeface="Libre Baskerville"/>
                <a:ea typeface="Libre Baskerville"/>
                <a:cs typeface="Libre Baskerville"/>
                <a:sym typeface="Libre Baskerville"/>
              </a:rPr>
            </a:br>
            <a:r>
              <a:rPr lang="en" sz="2000" dirty="0">
                <a:solidFill>
                  <a:srgbClr val="EFEFEF"/>
                </a:solidFill>
                <a:latin typeface="Libre Baskerville"/>
                <a:ea typeface="Libre Baskerville"/>
                <a:cs typeface="Libre Baskerville"/>
                <a:sym typeface="Libre Baskerville"/>
              </a:rPr>
              <a:t>of the state.</a:t>
            </a:r>
            <a:endParaRPr sz="2000" dirty="0">
              <a:solidFill>
                <a:srgbClr val="EFEFEF"/>
              </a:solidFill>
              <a:latin typeface="Libre Baskerville"/>
              <a:ea typeface="Libre Baskerville"/>
              <a:cs typeface="Libre Baskerville"/>
              <a:sym typeface="Libre Baskerville"/>
            </a:endParaRPr>
          </a:p>
          <a:p>
            <a:pPr marL="381000" lvl="0" indent="-336550" algn="l" rtl="0">
              <a:spcBef>
                <a:spcPts val="1500"/>
              </a:spcBef>
              <a:spcAft>
                <a:spcPts val="0"/>
              </a:spcAft>
              <a:buClr>
                <a:srgbClr val="EFEFEF"/>
              </a:buClr>
              <a:buSzPts val="2300"/>
              <a:buFont typeface="Libre Baskerville"/>
              <a:buChar char="•"/>
            </a:pPr>
            <a:r>
              <a:rPr lang="en" sz="2000" dirty="0">
                <a:solidFill>
                  <a:srgbClr val="EFEFEF"/>
                </a:solidFill>
                <a:latin typeface="Libre Baskerville"/>
                <a:ea typeface="Libre Baskerville"/>
                <a:cs typeface="Libre Baskerville"/>
                <a:sym typeface="Libre Baskerville"/>
              </a:rPr>
              <a:t>Counties are extensions of state government at the local level.</a:t>
            </a:r>
            <a:endParaRPr sz="2000" dirty="0">
              <a:solidFill>
                <a:srgbClr val="EFEFEF"/>
              </a:solidFill>
              <a:latin typeface="Libre Baskerville"/>
              <a:ea typeface="Libre Baskerville"/>
              <a:cs typeface="Libre Baskerville"/>
              <a:sym typeface="Libre Baskerville"/>
            </a:endParaRPr>
          </a:p>
          <a:p>
            <a:pPr marL="381000" lvl="0" indent="-336550" algn="l" rtl="0">
              <a:spcBef>
                <a:spcPts val="1500"/>
              </a:spcBef>
              <a:spcAft>
                <a:spcPts val="0"/>
              </a:spcAft>
              <a:buClr>
                <a:srgbClr val="EFEFEF"/>
              </a:buClr>
              <a:buSzPts val="2300"/>
              <a:buFont typeface="Libre Baskerville"/>
              <a:buChar char="•"/>
            </a:pPr>
            <a:r>
              <a:rPr lang="en" sz="2000" dirty="0">
                <a:solidFill>
                  <a:srgbClr val="EFEFEF"/>
                </a:solidFill>
                <a:latin typeface="Libre Baskerville"/>
                <a:ea typeface="Libre Baskerville"/>
                <a:cs typeface="Libre Baskerville"/>
                <a:sym typeface="Libre Baskerville"/>
              </a:rPr>
              <a:t>Counties are “instrumentalities of the state” as opposed to municipalities.</a:t>
            </a:r>
            <a:endParaRPr sz="2000" dirty="0">
              <a:solidFill>
                <a:schemeClr val="dk1"/>
              </a:solidFill>
              <a:latin typeface="Libre Baskerville"/>
              <a:ea typeface="Libre Baskerville"/>
              <a:cs typeface="Libre Baskerville"/>
              <a:sym typeface="Libre Baskerville"/>
            </a:endParaRPr>
          </a:p>
        </p:txBody>
      </p:sp>
      <p:pic>
        <p:nvPicPr>
          <p:cNvPr id="3" name="Google Shape;57;p13" title="texas-counties-delivers-logo-outlined-01.png">
            <a:extLst>
              <a:ext uri="{FF2B5EF4-FFF2-40B4-BE49-F238E27FC236}">
                <a16:creationId xmlns:a16="http://schemas.microsoft.com/office/drawing/2014/main" id="{EC737525-E683-2DFC-34FA-6A6EA7CE8ED2}"/>
              </a:ext>
            </a:extLst>
          </p:cNvPr>
          <p:cNvPicPr preferRelativeResize="0"/>
          <p:nvPr/>
        </p:nvPicPr>
        <p:blipFill>
          <a:blip r:embed="rId3">
            <a:alphaModFix/>
          </a:blip>
          <a:stretch>
            <a:fillRect/>
          </a:stretch>
        </p:blipFill>
        <p:spPr>
          <a:xfrm>
            <a:off x="7421218" y="3484125"/>
            <a:ext cx="1364972" cy="12573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85"/>
        <p:cNvGrpSpPr/>
        <p:nvPr/>
      </p:nvGrpSpPr>
      <p:grpSpPr>
        <a:xfrm>
          <a:off x="0" y="0"/>
          <a:ext cx="0" cy="0"/>
          <a:chOff x="0" y="0"/>
          <a:chExt cx="0" cy="0"/>
        </a:xfrm>
      </p:grpSpPr>
      <p:sp>
        <p:nvSpPr>
          <p:cNvPr id="86" name="Google Shape;86;p17"/>
          <p:cNvSpPr/>
          <p:nvPr/>
        </p:nvSpPr>
        <p:spPr>
          <a:xfrm>
            <a:off x="25" y="0"/>
            <a:ext cx="9144000" cy="5143500"/>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88" name="Google Shape;88;p17"/>
          <p:cNvSpPr txBox="1"/>
          <p:nvPr/>
        </p:nvSpPr>
        <p:spPr>
          <a:xfrm>
            <a:off x="623430" y="402055"/>
            <a:ext cx="7897200" cy="568800"/>
          </a:xfrm>
          <a:prstGeom prst="rect">
            <a:avLst/>
          </a:prstGeom>
          <a:noFill/>
          <a:ln>
            <a:noFill/>
          </a:ln>
        </p:spPr>
        <p:txBody>
          <a:bodyPr spcFirstLastPara="1" wrap="square" lIns="75575" tIns="37775" rIns="75575" bIns="37775" anchor="t" anchorCtr="0">
            <a:spAutoFit/>
          </a:bodyPr>
          <a:lstStyle/>
          <a:p>
            <a:pPr marL="0" lvl="0" indent="0" rtl="0">
              <a:spcBef>
                <a:spcPts val="0"/>
              </a:spcBef>
              <a:spcAft>
                <a:spcPts val="0"/>
              </a:spcAft>
              <a:buClr>
                <a:schemeClr val="dk1"/>
              </a:buClr>
              <a:buSzPts val="3300"/>
              <a:buFont typeface="Arial"/>
              <a:buNone/>
            </a:pPr>
            <a:r>
              <a:rPr lang="en" sz="3200" dirty="0">
                <a:solidFill>
                  <a:srgbClr val="EFEFEF"/>
                </a:solidFill>
                <a:latin typeface="Montserrat SemiBold"/>
                <a:ea typeface="Montserrat SemiBold"/>
                <a:cs typeface="Montserrat SemiBold"/>
                <a:sym typeface="Montserrat SemiBold"/>
              </a:rPr>
              <a:t>How Counties Function</a:t>
            </a:r>
            <a:endParaRPr sz="1600" i="1" u="none" strike="noStrike" cap="none" dirty="0">
              <a:solidFill>
                <a:srgbClr val="17375E"/>
              </a:solidFill>
              <a:latin typeface="Montserrat SemiBold"/>
              <a:ea typeface="Montserrat SemiBold"/>
              <a:cs typeface="Montserrat SemiBold"/>
              <a:sym typeface="Montserrat SemiBold"/>
            </a:endParaRPr>
          </a:p>
        </p:txBody>
      </p:sp>
      <p:sp>
        <p:nvSpPr>
          <p:cNvPr id="89" name="Google Shape;89;p17"/>
          <p:cNvSpPr txBox="1"/>
          <p:nvPr/>
        </p:nvSpPr>
        <p:spPr>
          <a:xfrm>
            <a:off x="623429" y="1185849"/>
            <a:ext cx="6439953" cy="3185400"/>
          </a:xfrm>
          <a:prstGeom prst="rect">
            <a:avLst/>
          </a:prstGeom>
          <a:noFill/>
          <a:ln>
            <a:noFill/>
          </a:ln>
        </p:spPr>
        <p:txBody>
          <a:bodyPr spcFirstLastPara="1" wrap="square" lIns="84225" tIns="42100" rIns="84225" bIns="42100" anchor="t" anchorCtr="0">
            <a:noAutofit/>
          </a:bodyPr>
          <a:lstStyle/>
          <a:p>
            <a:pPr marL="381000" lvl="0" indent="-304800" algn="l" rtl="0">
              <a:spcBef>
                <a:spcPts val="0"/>
              </a:spcBef>
              <a:spcAft>
                <a:spcPts val="0"/>
              </a:spcAft>
              <a:buClr>
                <a:srgbClr val="EFEFEF"/>
              </a:buClr>
              <a:buSzPts val="1800"/>
              <a:buFont typeface="Libre Baskerville"/>
              <a:buChar char="•"/>
            </a:pPr>
            <a:r>
              <a:rPr lang="en" sz="2000" dirty="0">
                <a:solidFill>
                  <a:srgbClr val="EFEFEF"/>
                </a:solidFill>
                <a:latin typeface="Libre Baskerville"/>
                <a:ea typeface="Libre Baskerville"/>
                <a:cs typeface="Libre Baskerville"/>
                <a:sym typeface="Libre Baskerville"/>
              </a:rPr>
              <a:t>Each office’s operations is governed by </a:t>
            </a:r>
            <a:br>
              <a:rPr lang="en" sz="2000" dirty="0">
                <a:solidFill>
                  <a:srgbClr val="EFEFEF"/>
                </a:solidFill>
                <a:latin typeface="Libre Baskerville"/>
                <a:ea typeface="Libre Baskerville"/>
                <a:cs typeface="Libre Baskerville"/>
                <a:sym typeface="Libre Baskerville"/>
              </a:rPr>
            </a:br>
            <a:r>
              <a:rPr lang="en" sz="2000" dirty="0">
                <a:solidFill>
                  <a:srgbClr val="EFEFEF"/>
                </a:solidFill>
                <a:latin typeface="Libre Baskerville"/>
                <a:ea typeface="Libre Baskerville"/>
                <a:cs typeface="Libre Baskerville"/>
                <a:sym typeface="Libre Baskerville"/>
              </a:rPr>
              <a:t>a variety of laws.</a:t>
            </a:r>
            <a:endParaRPr sz="2000" dirty="0">
              <a:solidFill>
                <a:srgbClr val="EFEFEF"/>
              </a:solidFill>
              <a:latin typeface="Libre Baskerville"/>
              <a:ea typeface="Libre Baskerville"/>
              <a:cs typeface="Libre Baskerville"/>
              <a:sym typeface="Libre Baskerville"/>
            </a:endParaRPr>
          </a:p>
          <a:p>
            <a:pPr marL="381000" lvl="0" indent="-304800" algn="l" rtl="0">
              <a:spcBef>
                <a:spcPts val="1500"/>
              </a:spcBef>
              <a:spcAft>
                <a:spcPts val="0"/>
              </a:spcAft>
              <a:buClr>
                <a:srgbClr val="EFEFEF"/>
              </a:buClr>
              <a:buSzPts val="1800"/>
              <a:buFont typeface="Libre Baskerville"/>
              <a:buChar char="•"/>
            </a:pPr>
            <a:r>
              <a:rPr lang="en" sz="2000" dirty="0">
                <a:solidFill>
                  <a:srgbClr val="EFEFEF"/>
                </a:solidFill>
                <a:latin typeface="Libre Baskerville"/>
                <a:ea typeface="Libre Baskerville"/>
                <a:cs typeface="Libre Baskerville"/>
                <a:sym typeface="Libre Baskerville"/>
              </a:rPr>
              <a:t>Each elected official has exclusive authority </a:t>
            </a:r>
            <a:br>
              <a:rPr lang="en" sz="2000" dirty="0">
                <a:solidFill>
                  <a:srgbClr val="EFEFEF"/>
                </a:solidFill>
                <a:latin typeface="Libre Baskerville"/>
                <a:ea typeface="Libre Baskerville"/>
                <a:cs typeface="Libre Baskerville"/>
                <a:sym typeface="Libre Baskerville"/>
              </a:rPr>
            </a:br>
            <a:r>
              <a:rPr lang="en" sz="2000" dirty="0">
                <a:solidFill>
                  <a:srgbClr val="EFEFEF"/>
                </a:solidFill>
                <a:latin typeface="Libre Baskerville"/>
                <a:ea typeface="Libre Baskerville"/>
                <a:cs typeface="Libre Baskerville"/>
                <a:sym typeface="Libre Baskerville"/>
              </a:rPr>
              <a:t>over the office’s operations and employees.</a:t>
            </a:r>
            <a:endParaRPr sz="2000" dirty="0">
              <a:solidFill>
                <a:srgbClr val="EFEFEF"/>
              </a:solidFill>
              <a:latin typeface="Libre Baskerville"/>
              <a:ea typeface="Libre Baskerville"/>
              <a:cs typeface="Libre Baskerville"/>
              <a:sym typeface="Libre Baskerville"/>
            </a:endParaRPr>
          </a:p>
          <a:p>
            <a:pPr marL="381000" lvl="0" indent="-304800" algn="l" rtl="0">
              <a:spcBef>
                <a:spcPts val="1500"/>
              </a:spcBef>
              <a:spcAft>
                <a:spcPts val="0"/>
              </a:spcAft>
              <a:buClr>
                <a:srgbClr val="EFEFEF"/>
              </a:buClr>
              <a:buSzPts val="1800"/>
              <a:buFont typeface="Libre Baskerville"/>
              <a:buChar char="•"/>
            </a:pPr>
            <a:r>
              <a:rPr lang="en" sz="2000" dirty="0">
                <a:solidFill>
                  <a:srgbClr val="EFEFEF"/>
                </a:solidFill>
                <a:latin typeface="Libre Baskerville"/>
                <a:ea typeface="Libre Baskerville"/>
                <a:cs typeface="Libre Baskerville"/>
                <a:sym typeface="Libre Baskerville"/>
              </a:rPr>
              <a:t>Commissioners Court controls the budget.</a:t>
            </a:r>
            <a:endParaRPr sz="2000" dirty="0">
              <a:solidFill>
                <a:srgbClr val="EFEFEF"/>
              </a:solidFill>
              <a:latin typeface="Libre Baskerville"/>
              <a:ea typeface="Libre Baskerville"/>
              <a:cs typeface="Libre Baskerville"/>
              <a:sym typeface="Libre Baskerville"/>
            </a:endParaRPr>
          </a:p>
          <a:p>
            <a:pPr marL="381000" lvl="0" indent="-304800" algn="l" rtl="0">
              <a:spcBef>
                <a:spcPts val="1500"/>
              </a:spcBef>
              <a:spcAft>
                <a:spcPts val="0"/>
              </a:spcAft>
              <a:buClr>
                <a:srgbClr val="EFEFEF"/>
              </a:buClr>
              <a:buSzPts val="1800"/>
              <a:buFont typeface="Libre Baskerville"/>
              <a:buChar char="•"/>
            </a:pPr>
            <a:r>
              <a:rPr lang="en" sz="2000" dirty="0">
                <a:solidFill>
                  <a:srgbClr val="EFEFEF"/>
                </a:solidFill>
                <a:latin typeface="Libre Baskerville"/>
                <a:ea typeface="Libre Baskerville"/>
                <a:cs typeface="Libre Baskerville"/>
                <a:sym typeface="Libre Baskerville"/>
              </a:rPr>
              <a:t>Commissioners Court may not use its budgetary authority to prevent an officer from performing his/her required duties.</a:t>
            </a:r>
            <a:endParaRPr sz="2000" dirty="0">
              <a:solidFill>
                <a:srgbClr val="EFEFEF"/>
              </a:solidFill>
              <a:latin typeface="Libre Baskerville"/>
              <a:ea typeface="Libre Baskerville"/>
              <a:cs typeface="Libre Baskerville"/>
              <a:sym typeface="Libre Baskerville"/>
            </a:endParaRPr>
          </a:p>
        </p:txBody>
      </p:sp>
      <p:pic>
        <p:nvPicPr>
          <p:cNvPr id="3" name="Google Shape;57;p13" title="texas-counties-delivers-logo-outlined-01.png">
            <a:extLst>
              <a:ext uri="{FF2B5EF4-FFF2-40B4-BE49-F238E27FC236}">
                <a16:creationId xmlns:a16="http://schemas.microsoft.com/office/drawing/2014/main" id="{C79F5F41-CEC3-6B6E-0251-F37703658BDB}"/>
              </a:ext>
            </a:extLst>
          </p:cNvPr>
          <p:cNvPicPr preferRelativeResize="0"/>
          <p:nvPr/>
        </p:nvPicPr>
        <p:blipFill>
          <a:blip r:embed="rId3">
            <a:alphaModFix/>
          </a:blip>
          <a:stretch>
            <a:fillRect/>
          </a:stretch>
        </p:blipFill>
        <p:spPr>
          <a:xfrm>
            <a:off x="7421218" y="3484125"/>
            <a:ext cx="1364972" cy="12573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93"/>
        <p:cNvGrpSpPr/>
        <p:nvPr/>
      </p:nvGrpSpPr>
      <p:grpSpPr>
        <a:xfrm>
          <a:off x="0" y="0"/>
          <a:ext cx="0" cy="0"/>
          <a:chOff x="0" y="0"/>
          <a:chExt cx="0" cy="0"/>
        </a:xfrm>
      </p:grpSpPr>
      <p:pic>
        <p:nvPicPr>
          <p:cNvPr id="94" name="Google Shape;94;p18"/>
          <p:cNvPicPr preferRelativeResize="0"/>
          <p:nvPr/>
        </p:nvPicPr>
        <p:blipFill>
          <a:blip r:embed="rId3"/>
          <a:srcRect t="7178" b="7178"/>
          <a:stretch/>
        </p:blipFill>
        <p:spPr>
          <a:xfrm>
            <a:off x="-1" y="738350"/>
            <a:ext cx="9144003" cy="4405150"/>
          </a:xfrm>
          <a:prstGeom prst="rect">
            <a:avLst/>
          </a:prstGeom>
          <a:noFill/>
          <a:ln>
            <a:noFill/>
          </a:ln>
        </p:spPr>
      </p:pic>
      <p:sp>
        <p:nvSpPr>
          <p:cNvPr id="95" name="Google Shape;95;p18"/>
          <p:cNvSpPr/>
          <p:nvPr/>
        </p:nvSpPr>
        <p:spPr>
          <a:xfrm>
            <a:off x="0" y="0"/>
            <a:ext cx="9144000" cy="5143500"/>
          </a:xfrm>
          <a:prstGeom prst="rect">
            <a:avLst/>
          </a:prstGeom>
          <a:solidFill>
            <a:srgbClr val="002060">
              <a:alpha val="59829"/>
            </a:srgbClr>
          </a:soli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96" name="Google Shape;96;p18"/>
          <p:cNvSpPr/>
          <p:nvPr/>
        </p:nvSpPr>
        <p:spPr>
          <a:xfrm>
            <a:off x="0" y="-1"/>
            <a:ext cx="9144000" cy="1311965"/>
          </a:xfrm>
          <a:prstGeom prst="rect">
            <a:avLst/>
          </a:prstGeom>
          <a:gradFill>
            <a:gsLst>
              <a:gs pos="0">
                <a:srgbClr val="284C90"/>
              </a:gs>
              <a:gs pos="100000">
                <a:srgbClr val="00205B"/>
              </a:gs>
            </a:gsLst>
            <a:path path="circle">
              <a:fillToRect l="50000" t="50000" r="50000" b="50000"/>
            </a:path>
            <a:tileRect/>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p:txBody>
      </p:sp>
      <p:sp>
        <p:nvSpPr>
          <p:cNvPr id="97" name="Google Shape;97;p18"/>
          <p:cNvSpPr/>
          <p:nvPr/>
        </p:nvSpPr>
        <p:spPr>
          <a:xfrm>
            <a:off x="2043589" y="401431"/>
            <a:ext cx="5056800" cy="509100"/>
          </a:xfrm>
          <a:prstGeom prst="rect">
            <a:avLst/>
          </a:prstGeom>
          <a:noFill/>
          <a:ln>
            <a:noFill/>
          </a:ln>
        </p:spPr>
        <p:txBody>
          <a:bodyPr spcFirstLastPara="1" wrap="square" lIns="75575" tIns="37775" rIns="75575" bIns="377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 sz="4000" i="0" u="none" strike="noStrike" cap="none" dirty="0">
                <a:solidFill>
                  <a:srgbClr val="F3F3F3"/>
                </a:solidFill>
                <a:latin typeface="Montserrat SemiBold"/>
                <a:ea typeface="Montserrat SemiBold"/>
                <a:cs typeface="Montserrat SemiBold"/>
                <a:sym typeface="Montserrat SemiBold"/>
              </a:rPr>
              <a:t>The Bottom Line</a:t>
            </a:r>
            <a:endParaRPr sz="4000" i="0" u="none" strike="noStrike" cap="none" dirty="0">
              <a:solidFill>
                <a:srgbClr val="F3F3F3"/>
              </a:solidFill>
              <a:latin typeface="Montserrat SemiBold"/>
              <a:ea typeface="Montserrat SemiBold"/>
              <a:cs typeface="Montserrat SemiBold"/>
              <a:sym typeface="Montserrat SemiBold"/>
            </a:endParaRPr>
          </a:p>
        </p:txBody>
      </p:sp>
      <p:sp>
        <p:nvSpPr>
          <p:cNvPr id="98" name="Google Shape;98;p18"/>
          <p:cNvSpPr txBox="1"/>
          <p:nvPr/>
        </p:nvSpPr>
        <p:spPr>
          <a:xfrm>
            <a:off x="357810" y="1713395"/>
            <a:ext cx="8428379" cy="2672700"/>
          </a:xfrm>
          <a:prstGeom prst="rect">
            <a:avLst/>
          </a:prstGeom>
          <a:noFill/>
          <a:ln>
            <a:noFill/>
          </a:ln>
        </p:spPr>
        <p:txBody>
          <a:bodyPr spcFirstLastPara="1" wrap="square" lIns="75575" tIns="37775" rIns="75575" bIns="37775" anchor="t" anchorCtr="0">
            <a:noAutofit/>
          </a:bodyPr>
          <a:lstStyle/>
          <a:p>
            <a:pPr marL="0" marR="0" lvl="0" indent="0" algn="ctr" rtl="0">
              <a:lnSpc>
                <a:spcPct val="120000"/>
              </a:lnSpc>
              <a:spcBef>
                <a:spcPts val="0"/>
              </a:spcBef>
              <a:spcAft>
                <a:spcPts val="0"/>
              </a:spcAft>
              <a:buClr>
                <a:schemeClr val="dk1"/>
              </a:buClr>
              <a:buSzPts val="3300"/>
              <a:buFont typeface="Century"/>
              <a:buNone/>
            </a:pPr>
            <a:r>
              <a:rPr lang="en" sz="2800" i="0" u="none" strike="noStrike" cap="none" dirty="0">
                <a:solidFill>
                  <a:srgbClr val="EFEFEF"/>
                </a:solidFill>
                <a:latin typeface="Libre Baskerville"/>
                <a:ea typeface="Libre Baskerville"/>
                <a:cs typeface="Libre Baskerville"/>
                <a:sym typeface="Libre Baskerville"/>
              </a:rPr>
              <a:t>While each county office functions independently, county government works best when all offices work together.</a:t>
            </a:r>
            <a:endParaRPr sz="2800" i="0" u="none" strike="noStrike" cap="none" dirty="0">
              <a:solidFill>
                <a:srgbClr val="EFEFEF"/>
              </a:solidFill>
              <a:latin typeface="Libre Baskerville"/>
              <a:ea typeface="Libre Baskerville"/>
              <a:cs typeface="Libre Baskerville"/>
              <a:sym typeface="Libre Baskerville"/>
            </a:endParaRPr>
          </a:p>
        </p:txBody>
      </p:sp>
      <p:pic>
        <p:nvPicPr>
          <p:cNvPr id="3" name="Google Shape;57;p13" title="texas-counties-delivers-logo-outlined-01.png">
            <a:extLst>
              <a:ext uri="{FF2B5EF4-FFF2-40B4-BE49-F238E27FC236}">
                <a16:creationId xmlns:a16="http://schemas.microsoft.com/office/drawing/2014/main" id="{ABE0C3E5-EF2C-C95A-35D3-5781E13433D6}"/>
              </a:ext>
            </a:extLst>
          </p:cNvPr>
          <p:cNvPicPr preferRelativeResize="0"/>
          <p:nvPr/>
        </p:nvPicPr>
        <p:blipFill>
          <a:blip r:embed="rId4">
            <a:alphaModFix/>
          </a:blip>
          <a:stretch>
            <a:fillRect/>
          </a:stretch>
        </p:blipFill>
        <p:spPr>
          <a:xfrm>
            <a:off x="3889503" y="3617177"/>
            <a:ext cx="1364972" cy="12573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02"/>
        <p:cNvGrpSpPr/>
        <p:nvPr/>
      </p:nvGrpSpPr>
      <p:grpSpPr>
        <a:xfrm>
          <a:off x="0" y="0"/>
          <a:ext cx="0" cy="0"/>
          <a:chOff x="0" y="0"/>
          <a:chExt cx="0" cy="0"/>
        </a:xfrm>
      </p:grpSpPr>
      <p:pic>
        <p:nvPicPr>
          <p:cNvPr id="103" name="Google Shape;103;p19" title="AdobeStock_1249576338.jpeg"/>
          <p:cNvPicPr preferRelativeResize="0"/>
          <p:nvPr/>
        </p:nvPicPr>
        <p:blipFill>
          <a:blip r:embed="rId3">
            <a:alphaModFix/>
          </a:blip>
          <a:srcRect t="11812" b="3792"/>
          <a:stretch>
            <a:fillRect/>
          </a:stretch>
        </p:blipFill>
        <p:spPr>
          <a:xfrm>
            <a:off x="3" y="1"/>
            <a:ext cx="9144003" cy="5143500"/>
          </a:xfrm>
          <a:prstGeom prst="rect">
            <a:avLst/>
          </a:prstGeom>
          <a:noFill/>
          <a:ln>
            <a:noFill/>
          </a:ln>
        </p:spPr>
      </p:pic>
      <p:sp>
        <p:nvSpPr>
          <p:cNvPr id="104" name="Google Shape;104;p19"/>
          <p:cNvSpPr/>
          <p:nvPr/>
        </p:nvSpPr>
        <p:spPr>
          <a:xfrm rot="-5400000">
            <a:off x="1976289" y="-2013088"/>
            <a:ext cx="5143501" cy="9191925"/>
          </a:xfrm>
          <a:prstGeom prst="rect">
            <a:avLst/>
          </a:prstGeom>
          <a:gradFill>
            <a:gsLst>
              <a:gs pos="0">
                <a:srgbClr val="284C90"/>
              </a:gs>
              <a:gs pos="99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05" name="Google Shape;105;p19"/>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
        <p:nvSpPr>
          <p:cNvPr id="106" name="Google Shape;106;p19"/>
          <p:cNvSpPr/>
          <p:nvPr/>
        </p:nvSpPr>
        <p:spPr>
          <a:xfrm>
            <a:off x="497371" y="2738775"/>
            <a:ext cx="3224100"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Build and Maintain Roads</a:t>
            </a:r>
            <a:endParaRPr sz="2800" dirty="0">
              <a:solidFill>
                <a:schemeClr val="lt1"/>
              </a:solidFill>
              <a:latin typeface="Libre Baskerville"/>
              <a:ea typeface="Libre Baskerville"/>
              <a:cs typeface="Libre Baskerville"/>
              <a:sym typeface="Libre Baskerville"/>
            </a:endParaRPr>
          </a:p>
        </p:txBody>
      </p:sp>
      <p:pic>
        <p:nvPicPr>
          <p:cNvPr id="107" name="Google Shape;107;p19" title="VectorsWhite-02.png"/>
          <p:cNvPicPr preferRelativeResize="0"/>
          <p:nvPr/>
        </p:nvPicPr>
        <p:blipFill>
          <a:blip r:embed="rId4">
            <a:alphaModFix/>
          </a:blip>
          <a:stretch>
            <a:fillRect/>
          </a:stretch>
        </p:blipFill>
        <p:spPr>
          <a:xfrm>
            <a:off x="497371" y="1138200"/>
            <a:ext cx="1150825" cy="1187050"/>
          </a:xfrm>
          <a:prstGeom prst="rect">
            <a:avLst/>
          </a:prstGeom>
          <a:noFill/>
          <a:ln>
            <a:noFill/>
          </a:ln>
        </p:spPr>
      </p:pic>
      <p:pic>
        <p:nvPicPr>
          <p:cNvPr id="3" name="Google Shape;57;p13" title="texas-counties-delivers-logo-outlined-01.png">
            <a:extLst>
              <a:ext uri="{FF2B5EF4-FFF2-40B4-BE49-F238E27FC236}">
                <a16:creationId xmlns:a16="http://schemas.microsoft.com/office/drawing/2014/main" id="{4902FA48-E30A-2B4F-64A5-F050A5E410D1}"/>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11"/>
        <p:cNvGrpSpPr/>
        <p:nvPr/>
      </p:nvGrpSpPr>
      <p:grpSpPr>
        <a:xfrm>
          <a:off x="0" y="0"/>
          <a:ext cx="0" cy="0"/>
          <a:chOff x="0" y="0"/>
          <a:chExt cx="0" cy="0"/>
        </a:xfrm>
      </p:grpSpPr>
      <p:pic>
        <p:nvPicPr>
          <p:cNvPr id="112" name="Google Shape;112;p20" title="AdobeStock_74398102.jpeg"/>
          <p:cNvPicPr preferRelativeResize="0"/>
          <p:nvPr/>
        </p:nvPicPr>
        <p:blipFill>
          <a:blip r:embed="rId3">
            <a:alphaModFix/>
          </a:blip>
          <a:srcRect b="13450"/>
          <a:stretch>
            <a:fillRect/>
          </a:stretch>
        </p:blipFill>
        <p:spPr>
          <a:xfrm>
            <a:off x="-90276" y="9"/>
            <a:ext cx="9234273" cy="5143492"/>
          </a:xfrm>
          <a:prstGeom prst="rect">
            <a:avLst/>
          </a:prstGeom>
          <a:noFill/>
          <a:ln>
            <a:noFill/>
          </a:ln>
        </p:spPr>
      </p:pic>
      <p:sp>
        <p:nvSpPr>
          <p:cNvPr id="113" name="Google Shape;113;p20"/>
          <p:cNvSpPr/>
          <p:nvPr/>
        </p:nvSpPr>
        <p:spPr>
          <a:xfrm rot="-5400000">
            <a:off x="1946562" y="-2042813"/>
            <a:ext cx="5160600" cy="9234275"/>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15" name="Google Shape;115;p20"/>
          <p:cNvSpPr/>
          <p:nvPr/>
        </p:nvSpPr>
        <p:spPr>
          <a:xfrm>
            <a:off x="537127" y="2738775"/>
            <a:ext cx="3224100"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Public Safety</a:t>
            </a:r>
            <a:endParaRPr sz="2800" i="0" u="none" strike="noStrike" cap="none" dirty="0">
              <a:solidFill>
                <a:schemeClr val="lt1"/>
              </a:solidFill>
              <a:latin typeface="Libre Baskerville"/>
              <a:ea typeface="Libre Baskerville"/>
              <a:cs typeface="Libre Baskerville"/>
              <a:sym typeface="Libre Baskerville"/>
            </a:endParaRPr>
          </a:p>
        </p:txBody>
      </p:sp>
      <p:pic>
        <p:nvPicPr>
          <p:cNvPr id="3" name="Google Shape;57;p13" title="texas-counties-delivers-logo-outlined-01.png">
            <a:extLst>
              <a:ext uri="{FF2B5EF4-FFF2-40B4-BE49-F238E27FC236}">
                <a16:creationId xmlns:a16="http://schemas.microsoft.com/office/drawing/2014/main" id="{824165C4-8055-4FAC-65B9-8D51AADA1881}"/>
              </a:ext>
            </a:extLst>
          </p:cNvPr>
          <p:cNvPicPr preferRelativeResize="0"/>
          <p:nvPr/>
        </p:nvPicPr>
        <p:blipFill>
          <a:blip r:embed="rId4">
            <a:alphaModFix/>
          </a:blip>
          <a:stretch>
            <a:fillRect/>
          </a:stretch>
        </p:blipFill>
        <p:spPr>
          <a:xfrm>
            <a:off x="7421218" y="3484125"/>
            <a:ext cx="1364972" cy="1257320"/>
          </a:xfrm>
          <a:prstGeom prst="rect">
            <a:avLst/>
          </a:prstGeom>
          <a:noFill/>
          <a:ln>
            <a:noFill/>
          </a:ln>
        </p:spPr>
      </p:pic>
      <p:sp>
        <p:nvSpPr>
          <p:cNvPr id="4" name="Google Shape;105;p19">
            <a:extLst>
              <a:ext uri="{FF2B5EF4-FFF2-40B4-BE49-F238E27FC236}">
                <a16:creationId xmlns:a16="http://schemas.microsoft.com/office/drawing/2014/main" id="{329242DD-A767-2D00-6FF3-BEE9128EBA9A}"/>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pic>
        <p:nvPicPr>
          <p:cNvPr id="5" name="Google Shape;125;p21" title="VectorsWhite-05.png">
            <a:extLst>
              <a:ext uri="{FF2B5EF4-FFF2-40B4-BE49-F238E27FC236}">
                <a16:creationId xmlns:a16="http://schemas.microsoft.com/office/drawing/2014/main" id="{B993A662-389E-38CC-AC6B-E658ED4A33F5}"/>
              </a:ext>
            </a:extLst>
          </p:cNvPr>
          <p:cNvPicPr preferRelativeResize="0"/>
          <p:nvPr/>
        </p:nvPicPr>
        <p:blipFill>
          <a:blip r:embed="rId5">
            <a:alphaModFix/>
          </a:blip>
          <a:stretch>
            <a:fillRect/>
          </a:stretch>
        </p:blipFill>
        <p:spPr>
          <a:xfrm>
            <a:off x="470866" y="1240250"/>
            <a:ext cx="1086875" cy="1121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20"/>
        <p:cNvGrpSpPr/>
        <p:nvPr/>
      </p:nvGrpSpPr>
      <p:grpSpPr>
        <a:xfrm>
          <a:off x="0" y="0"/>
          <a:ext cx="0" cy="0"/>
          <a:chOff x="0" y="0"/>
          <a:chExt cx="0" cy="0"/>
        </a:xfrm>
      </p:grpSpPr>
      <p:pic>
        <p:nvPicPr>
          <p:cNvPr id="121" name="Google Shape;121;p21" descr="attorney pic for ppt.jpg"/>
          <p:cNvPicPr preferRelativeResize="0"/>
          <p:nvPr/>
        </p:nvPicPr>
        <p:blipFill rotWithShape="1">
          <a:blip r:embed="rId3">
            <a:alphaModFix/>
          </a:blip>
          <a:srcRect b="15551"/>
          <a:stretch>
            <a:fillRect/>
          </a:stretch>
        </p:blipFill>
        <p:spPr>
          <a:xfrm>
            <a:off x="0" y="0"/>
            <a:ext cx="9143999" cy="5143500"/>
          </a:xfrm>
          <a:prstGeom prst="rect">
            <a:avLst/>
          </a:prstGeom>
          <a:noFill/>
          <a:ln>
            <a:noFill/>
          </a:ln>
        </p:spPr>
      </p:pic>
      <p:sp>
        <p:nvSpPr>
          <p:cNvPr id="122" name="Google Shape;122;p21"/>
          <p:cNvSpPr/>
          <p:nvPr/>
        </p:nvSpPr>
        <p:spPr>
          <a:xfrm rot="-5400000">
            <a:off x="1946562" y="-2042812"/>
            <a:ext cx="5160600" cy="9234274"/>
          </a:xfrm>
          <a:prstGeom prst="rect">
            <a:avLst/>
          </a:prstGeom>
          <a:gradFill>
            <a:gsLst>
              <a:gs pos="0">
                <a:srgbClr val="284C90"/>
              </a:gs>
              <a:gs pos="100000">
                <a:srgbClr val="002060">
                  <a:alpha val="0"/>
                </a:srgbClr>
              </a:gs>
            </a:gsLst>
            <a:lin ang="5400012" scaled="0"/>
          </a:gradFill>
          <a:ln>
            <a:noFill/>
          </a:ln>
        </p:spPr>
        <p:txBody>
          <a:bodyPr spcFirstLastPara="1" wrap="square" lIns="75575" tIns="75575" rIns="75575" bIns="75575" anchor="ctr" anchorCtr="0">
            <a:noAutofit/>
          </a:bodyPr>
          <a:lstStyle/>
          <a:p>
            <a:pPr marL="0" lvl="0" indent="0" algn="ctr" rtl="0">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p:txBody>
      </p:sp>
      <p:sp>
        <p:nvSpPr>
          <p:cNvPr id="124" name="Google Shape;124;p21"/>
          <p:cNvSpPr/>
          <p:nvPr/>
        </p:nvSpPr>
        <p:spPr>
          <a:xfrm>
            <a:off x="497373" y="2738775"/>
            <a:ext cx="3224100" cy="9915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 sz="2800" dirty="0">
                <a:solidFill>
                  <a:schemeClr val="lt1"/>
                </a:solidFill>
                <a:latin typeface="Libre Baskerville"/>
                <a:ea typeface="Libre Baskerville"/>
                <a:cs typeface="Libre Baskerville"/>
                <a:sym typeface="Libre Baskerville"/>
              </a:rPr>
              <a:t>Justice System</a:t>
            </a:r>
            <a:endParaRPr sz="2800" i="0" u="none" strike="noStrike" cap="none" dirty="0">
              <a:solidFill>
                <a:schemeClr val="lt1"/>
              </a:solidFill>
              <a:latin typeface="Libre Baskerville"/>
              <a:ea typeface="Libre Baskerville"/>
              <a:cs typeface="Libre Baskerville"/>
              <a:sym typeface="Libre Baskerville"/>
            </a:endParaRPr>
          </a:p>
        </p:txBody>
      </p:sp>
      <p:pic>
        <p:nvPicPr>
          <p:cNvPr id="125" name="Google Shape;125;p21" title="VectorsWhite-05.png"/>
          <p:cNvPicPr preferRelativeResize="0"/>
          <p:nvPr/>
        </p:nvPicPr>
        <p:blipFill>
          <a:blip r:embed="rId4">
            <a:alphaModFix/>
          </a:blip>
          <a:stretch>
            <a:fillRect/>
          </a:stretch>
        </p:blipFill>
        <p:spPr>
          <a:xfrm>
            <a:off x="470866" y="1240250"/>
            <a:ext cx="1086875" cy="1121025"/>
          </a:xfrm>
          <a:prstGeom prst="rect">
            <a:avLst/>
          </a:prstGeom>
          <a:noFill/>
          <a:ln>
            <a:noFill/>
          </a:ln>
        </p:spPr>
      </p:pic>
      <p:pic>
        <p:nvPicPr>
          <p:cNvPr id="2" name="Google Shape;57;p13" title="texas-counties-delivers-logo-outlined-01.png">
            <a:extLst>
              <a:ext uri="{FF2B5EF4-FFF2-40B4-BE49-F238E27FC236}">
                <a16:creationId xmlns:a16="http://schemas.microsoft.com/office/drawing/2014/main" id="{85BE75E1-90ED-D7A9-A34A-7B90E69550A3}"/>
              </a:ext>
            </a:extLst>
          </p:cNvPr>
          <p:cNvPicPr preferRelativeResize="0"/>
          <p:nvPr/>
        </p:nvPicPr>
        <p:blipFill>
          <a:blip r:embed="rId5">
            <a:alphaModFix/>
          </a:blip>
          <a:stretch>
            <a:fillRect/>
          </a:stretch>
        </p:blipFill>
        <p:spPr>
          <a:xfrm>
            <a:off x="7421218" y="3484125"/>
            <a:ext cx="1364972" cy="1257320"/>
          </a:xfrm>
          <a:prstGeom prst="rect">
            <a:avLst/>
          </a:prstGeom>
          <a:noFill/>
          <a:ln>
            <a:noFill/>
          </a:ln>
        </p:spPr>
      </p:pic>
      <p:sp>
        <p:nvSpPr>
          <p:cNvPr id="3" name="Google Shape;105;p19">
            <a:extLst>
              <a:ext uri="{FF2B5EF4-FFF2-40B4-BE49-F238E27FC236}">
                <a16:creationId xmlns:a16="http://schemas.microsoft.com/office/drawing/2014/main" id="{47ADB82E-93DB-1237-3D63-A2A2DFCA64D3}"/>
              </a:ext>
            </a:extLst>
          </p:cNvPr>
          <p:cNvSpPr/>
          <p:nvPr/>
        </p:nvSpPr>
        <p:spPr>
          <a:xfrm>
            <a:off x="497373" y="2212481"/>
            <a:ext cx="3810000" cy="468600"/>
          </a:xfrm>
          <a:prstGeom prst="rect">
            <a:avLst/>
          </a:prstGeom>
          <a:noFill/>
          <a:ln>
            <a:noFill/>
          </a:ln>
        </p:spPr>
        <p:txBody>
          <a:bodyPr spcFirstLastPara="1" wrap="square" lIns="75575" tIns="37775" rIns="75575" bIns="3777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3300" dirty="0">
                <a:solidFill>
                  <a:schemeClr val="lt1"/>
                </a:solidFill>
                <a:latin typeface="Montserrat SemiBold"/>
                <a:ea typeface="Montserrat SemiBold"/>
                <a:cs typeface="Montserrat SemiBold"/>
                <a:sym typeface="Montserrat SemiBold"/>
              </a:rPr>
              <a:t>C</a:t>
            </a:r>
            <a:r>
              <a:rPr lang="en" sz="3300" i="0" u="none" strike="noStrike" cap="none" dirty="0">
                <a:solidFill>
                  <a:schemeClr val="lt1"/>
                </a:solidFill>
                <a:latin typeface="Montserrat SemiBold"/>
                <a:ea typeface="Montserrat SemiBold"/>
                <a:cs typeface="Montserrat SemiBold"/>
                <a:sym typeface="Montserrat SemiBold"/>
              </a:rPr>
              <a:t>ounty Services</a:t>
            </a:r>
            <a:endParaRPr sz="3300" i="0" u="none" strike="noStrike" cap="none" dirty="0">
              <a:solidFill>
                <a:schemeClr val="lt1"/>
              </a:solidFill>
              <a:latin typeface="Montserrat SemiBold"/>
              <a:ea typeface="Montserrat SemiBold"/>
              <a:cs typeface="Montserrat SemiBold"/>
              <a:sym typeface="Montserrat SemiBol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3229</Words>
  <Application>Microsoft Macintosh PowerPoint</Application>
  <PresentationFormat>On-screen Show (16:9)</PresentationFormat>
  <Paragraphs>163</Paragraphs>
  <Slides>29</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Montserrat SemiBold</vt:lpstr>
      <vt:lpstr>Calibri</vt:lpstr>
      <vt:lpstr>Helvetica Neue</vt:lpstr>
      <vt:lpstr>Century</vt:lpstr>
      <vt:lpstr>Libre Baskerville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Charlie Chauvin</cp:lastModifiedBy>
  <cp:revision>3</cp:revision>
  <dcterms:modified xsi:type="dcterms:W3CDTF">2025-06-30T16:14:59Z</dcterms:modified>
</cp:coreProperties>
</file>